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5" r:id="rId4"/>
    <p:sldId id="258" r:id="rId5"/>
    <p:sldId id="259" r:id="rId6"/>
    <p:sldId id="257" r:id="rId7"/>
    <p:sldId id="260" r:id="rId8"/>
    <p:sldId id="261" r:id="rId9"/>
    <p:sldId id="262" r:id="rId10"/>
    <p:sldId id="263" r:id="rId11"/>
    <p:sldId id="264" r:id="rId12"/>
    <p:sldId id="285" r:id="rId13"/>
    <p:sldId id="265" r:id="rId14"/>
    <p:sldId id="266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7" r:id="rId23"/>
    <p:sldId id="278" r:id="rId24"/>
    <p:sldId id="276" r:id="rId25"/>
    <p:sldId id="279" r:id="rId26"/>
    <p:sldId id="280" r:id="rId27"/>
    <p:sldId id="281" r:id="rId28"/>
    <p:sldId id="282" r:id="rId29"/>
    <p:sldId id="283" r:id="rId30"/>
    <p:sldId id="286" r:id="rId31"/>
    <p:sldId id="287" r:id="rId32"/>
    <p:sldId id="28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6" autoAdjust="0"/>
    <p:restoredTop sz="94660"/>
  </p:normalViewPr>
  <p:slideViewPr>
    <p:cSldViewPr snapToObjects="1">
      <p:cViewPr varScale="1">
        <p:scale>
          <a:sx n="91" d="100"/>
          <a:sy n="91" d="100"/>
        </p:scale>
        <p:origin x="924" y="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18"/>
    </p:cViewPr>
  </p:sorterViewPr>
  <p:gridSpacing cx="180023" cy="18002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wmf"/><Relationship Id="rId18" Type="http://schemas.openxmlformats.org/officeDocument/2006/relationships/image" Target="../media/image17.wmf"/><Relationship Id="rId26" Type="http://schemas.openxmlformats.org/officeDocument/2006/relationships/image" Target="../media/image25.wmf"/><Relationship Id="rId39" Type="http://schemas.openxmlformats.org/officeDocument/2006/relationships/image" Target="../media/image38.wmf"/><Relationship Id="rId3" Type="http://schemas.openxmlformats.org/officeDocument/2006/relationships/image" Target="../media/image2.wmf"/><Relationship Id="rId21" Type="http://schemas.openxmlformats.org/officeDocument/2006/relationships/image" Target="../media/image20.wmf"/><Relationship Id="rId34" Type="http://schemas.openxmlformats.org/officeDocument/2006/relationships/image" Target="../media/image33.wmf"/><Relationship Id="rId42" Type="http://schemas.openxmlformats.org/officeDocument/2006/relationships/image" Target="../media/image41.wmf"/><Relationship Id="rId47" Type="http://schemas.openxmlformats.org/officeDocument/2006/relationships/image" Target="../media/image46.wmf"/><Relationship Id="rId50" Type="http://schemas.openxmlformats.org/officeDocument/2006/relationships/image" Target="../media/image49.wmf"/><Relationship Id="rId7" Type="http://schemas.openxmlformats.org/officeDocument/2006/relationships/image" Target="../media/image6.wmf"/><Relationship Id="rId12" Type="http://schemas.openxmlformats.org/officeDocument/2006/relationships/image" Target="../media/image11.wmf"/><Relationship Id="rId17" Type="http://schemas.openxmlformats.org/officeDocument/2006/relationships/image" Target="../media/image16.wmf"/><Relationship Id="rId25" Type="http://schemas.openxmlformats.org/officeDocument/2006/relationships/image" Target="../media/image24.wmf"/><Relationship Id="rId33" Type="http://schemas.openxmlformats.org/officeDocument/2006/relationships/image" Target="../media/image32.wmf"/><Relationship Id="rId38" Type="http://schemas.openxmlformats.org/officeDocument/2006/relationships/image" Target="../media/image37.wmf"/><Relationship Id="rId46" Type="http://schemas.openxmlformats.org/officeDocument/2006/relationships/image" Target="../media/image45.wmf"/><Relationship Id="rId2" Type="http://schemas.openxmlformats.org/officeDocument/2006/relationships/image" Target="../media/image1.wmf"/><Relationship Id="rId16" Type="http://schemas.openxmlformats.org/officeDocument/2006/relationships/image" Target="../media/image15.wmf"/><Relationship Id="rId20" Type="http://schemas.openxmlformats.org/officeDocument/2006/relationships/image" Target="../media/image19.wmf"/><Relationship Id="rId29" Type="http://schemas.openxmlformats.org/officeDocument/2006/relationships/image" Target="../media/image28.wmf"/><Relationship Id="rId41" Type="http://schemas.openxmlformats.org/officeDocument/2006/relationships/image" Target="../media/image4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image" Target="../media/image10.wmf"/><Relationship Id="rId24" Type="http://schemas.openxmlformats.org/officeDocument/2006/relationships/image" Target="../media/image23.wmf"/><Relationship Id="rId32" Type="http://schemas.openxmlformats.org/officeDocument/2006/relationships/image" Target="../media/image31.wmf"/><Relationship Id="rId37" Type="http://schemas.openxmlformats.org/officeDocument/2006/relationships/image" Target="../media/image36.wmf"/><Relationship Id="rId40" Type="http://schemas.openxmlformats.org/officeDocument/2006/relationships/image" Target="../media/image39.wmf"/><Relationship Id="rId45" Type="http://schemas.openxmlformats.org/officeDocument/2006/relationships/image" Target="../media/image44.wmf"/><Relationship Id="rId53" Type="http://schemas.openxmlformats.org/officeDocument/2006/relationships/image" Target="../media/image52.png"/><Relationship Id="rId5" Type="http://schemas.openxmlformats.org/officeDocument/2006/relationships/image" Target="../media/image4.wmf"/><Relationship Id="rId15" Type="http://schemas.openxmlformats.org/officeDocument/2006/relationships/image" Target="../media/image14.wmf"/><Relationship Id="rId23" Type="http://schemas.openxmlformats.org/officeDocument/2006/relationships/image" Target="../media/image22.wmf"/><Relationship Id="rId28" Type="http://schemas.openxmlformats.org/officeDocument/2006/relationships/image" Target="../media/image27.wmf"/><Relationship Id="rId36" Type="http://schemas.openxmlformats.org/officeDocument/2006/relationships/image" Target="../media/image35.wmf"/><Relationship Id="rId49" Type="http://schemas.openxmlformats.org/officeDocument/2006/relationships/image" Target="../media/image48.wmf"/><Relationship Id="rId10" Type="http://schemas.openxmlformats.org/officeDocument/2006/relationships/image" Target="../media/image9.wmf"/><Relationship Id="rId19" Type="http://schemas.openxmlformats.org/officeDocument/2006/relationships/image" Target="../media/image18.wmf"/><Relationship Id="rId31" Type="http://schemas.openxmlformats.org/officeDocument/2006/relationships/image" Target="../media/image30.wmf"/><Relationship Id="rId44" Type="http://schemas.openxmlformats.org/officeDocument/2006/relationships/image" Target="../media/image43.wmf"/><Relationship Id="rId52" Type="http://schemas.openxmlformats.org/officeDocument/2006/relationships/image" Target="../media/image51.wmf"/><Relationship Id="rId4" Type="http://schemas.openxmlformats.org/officeDocument/2006/relationships/image" Target="../media/image3.wmf"/><Relationship Id="rId9" Type="http://schemas.openxmlformats.org/officeDocument/2006/relationships/image" Target="../media/image8.wmf"/><Relationship Id="rId14" Type="http://schemas.openxmlformats.org/officeDocument/2006/relationships/image" Target="../media/image13.wmf"/><Relationship Id="rId22" Type="http://schemas.openxmlformats.org/officeDocument/2006/relationships/image" Target="../media/image21.wmf"/><Relationship Id="rId27" Type="http://schemas.openxmlformats.org/officeDocument/2006/relationships/image" Target="../media/image26.wmf"/><Relationship Id="rId30" Type="http://schemas.openxmlformats.org/officeDocument/2006/relationships/image" Target="../media/image29.wmf"/><Relationship Id="rId35" Type="http://schemas.openxmlformats.org/officeDocument/2006/relationships/image" Target="../media/image34.wmf"/><Relationship Id="rId43" Type="http://schemas.openxmlformats.org/officeDocument/2006/relationships/image" Target="../media/image42.wmf"/><Relationship Id="rId48" Type="http://schemas.openxmlformats.org/officeDocument/2006/relationships/image" Target="../media/image47.wmf"/><Relationship Id="rId8" Type="http://schemas.openxmlformats.org/officeDocument/2006/relationships/image" Target="../media/image7.wmf"/><Relationship Id="rId51" Type="http://schemas.openxmlformats.org/officeDocument/2006/relationships/image" Target="../media/image50.wmf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wmf"/><Relationship Id="rId18" Type="http://schemas.openxmlformats.org/officeDocument/2006/relationships/image" Target="../media/image17.wmf"/><Relationship Id="rId26" Type="http://schemas.openxmlformats.org/officeDocument/2006/relationships/image" Target="../media/image25.wmf"/><Relationship Id="rId39" Type="http://schemas.openxmlformats.org/officeDocument/2006/relationships/image" Target="../media/image38.wmf"/><Relationship Id="rId3" Type="http://schemas.openxmlformats.org/officeDocument/2006/relationships/image" Target="../media/image2.wmf"/><Relationship Id="rId21" Type="http://schemas.openxmlformats.org/officeDocument/2006/relationships/image" Target="../media/image20.wmf"/><Relationship Id="rId34" Type="http://schemas.openxmlformats.org/officeDocument/2006/relationships/image" Target="../media/image33.wmf"/><Relationship Id="rId42" Type="http://schemas.openxmlformats.org/officeDocument/2006/relationships/image" Target="../media/image41.wmf"/><Relationship Id="rId47" Type="http://schemas.openxmlformats.org/officeDocument/2006/relationships/image" Target="../media/image46.wmf"/><Relationship Id="rId50" Type="http://schemas.openxmlformats.org/officeDocument/2006/relationships/image" Target="../media/image49.wmf"/><Relationship Id="rId7" Type="http://schemas.openxmlformats.org/officeDocument/2006/relationships/image" Target="../media/image6.wmf"/><Relationship Id="rId12" Type="http://schemas.openxmlformats.org/officeDocument/2006/relationships/image" Target="../media/image11.wmf"/><Relationship Id="rId17" Type="http://schemas.openxmlformats.org/officeDocument/2006/relationships/image" Target="../media/image16.wmf"/><Relationship Id="rId25" Type="http://schemas.openxmlformats.org/officeDocument/2006/relationships/image" Target="../media/image24.wmf"/><Relationship Id="rId33" Type="http://schemas.openxmlformats.org/officeDocument/2006/relationships/image" Target="../media/image32.wmf"/><Relationship Id="rId38" Type="http://schemas.openxmlformats.org/officeDocument/2006/relationships/image" Target="../media/image37.wmf"/><Relationship Id="rId46" Type="http://schemas.openxmlformats.org/officeDocument/2006/relationships/image" Target="../media/image45.wmf"/><Relationship Id="rId2" Type="http://schemas.openxmlformats.org/officeDocument/2006/relationships/image" Target="../media/image1.wmf"/><Relationship Id="rId16" Type="http://schemas.openxmlformats.org/officeDocument/2006/relationships/image" Target="../media/image15.wmf"/><Relationship Id="rId20" Type="http://schemas.openxmlformats.org/officeDocument/2006/relationships/image" Target="../media/image19.wmf"/><Relationship Id="rId29" Type="http://schemas.openxmlformats.org/officeDocument/2006/relationships/image" Target="../media/image28.wmf"/><Relationship Id="rId41" Type="http://schemas.openxmlformats.org/officeDocument/2006/relationships/image" Target="../media/image4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image" Target="../media/image10.wmf"/><Relationship Id="rId24" Type="http://schemas.openxmlformats.org/officeDocument/2006/relationships/image" Target="../media/image23.wmf"/><Relationship Id="rId32" Type="http://schemas.openxmlformats.org/officeDocument/2006/relationships/image" Target="../media/image31.wmf"/><Relationship Id="rId37" Type="http://schemas.openxmlformats.org/officeDocument/2006/relationships/image" Target="../media/image36.wmf"/><Relationship Id="rId40" Type="http://schemas.openxmlformats.org/officeDocument/2006/relationships/image" Target="../media/image39.wmf"/><Relationship Id="rId45" Type="http://schemas.openxmlformats.org/officeDocument/2006/relationships/image" Target="../media/image44.wmf"/><Relationship Id="rId53" Type="http://schemas.openxmlformats.org/officeDocument/2006/relationships/image" Target="../media/image52.png"/><Relationship Id="rId5" Type="http://schemas.openxmlformats.org/officeDocument/2006/relationships/image" Target="../media/image4.wmf"/><Relationship Id="rId15" Type="http://schemas.openxmlformats.org/officeDocument/2006/relationships/image" Target="../media/image14.wmf"/><Relationship Id="rId23" Type="http://schemas.openxmlformats.org/officeDocument/2006/relationships/image" Target="../media/image22.wmf"/><Relationship Id="rId28" Type="http://schemas.openxmlformats.org/officeDocument/2006/relationships/image" Target="../media/image27.wmf"/><Relationship Id="rId36" Type="http://schemas.openxmlformats.org/officeDocument/2006/relationships/image" Target="../media/image35.wmf"/><Relationship Id="rId49" Type="http://schemas.openxmlformats.org/officeDocument/2006/relationships/image" Target="../media/image48.wmf"/><Relationship Id="rId10" Type="http://schemas.openxmlformats.org/officeDocument/2006/relationships/image" Target="../media/image9.wmf"/><Relationship Id="rId19" Type="http://schemas.openxmlformats.org/officeDocument/2006/relationships/image" Target="../media/image18.wmf"/><Relationship Id="rId31" Type="http://schemas.openxmlformats.org/officeDocument/2006/relationships/image" Target="../media/image30.wmf"/><Relationship Id="rId44" Type="http://schemas.openxmlformats.org/officeDocument/2006/relationships/image" Target="../media/image43.wmf"/><Relationship Id="rId52" Type="http://schemas.openxmlformats.org/officeDocument/2006/relationships/image" Target="../media/image51.wmf"/><Relationship Id="rId4" Type="http://schemas.openxmlformats.org/officeDocument/2006/relationships/image" Target="../media/image3.wmf"/><Relationship Id="rId9" Type="http://schemas.openxmlformats.org/officeDocument/2006/relationships/image" Target="../media/image8.wmf"/><Relationship Id="rId14" Type="http://schemas.openxmlformats.org/officeDocument/2006/relationships/image" Target="../media/image13.wmf"/><Relationship Id="rId22" Type="http://schemas.openxmlformats.org/officeDocument/2006/relationships/image" Target="../media/image21.wmf"/><Relationship Id="rId27" Type="http://schemas.openxmlformats.org/officeDocument/2006/relationships/image" Target="../media/image26.wmf"/><Relationship Id="rId30" Type="http://schemas.openxmlformats.org/officeDocument/2006/relationships/image" Target="../media/image29.wmf"/><Relationship Id="rId35" Type="http://schemas.openxmlformats.org/officeDocument/2006/relationships/image" Target="../media/image34.wmf"/><Relationship Id="rId43" Type="http://schemas.openxmlformats.org/officeDocument/2006/relationships/image" Target="../media/image42.wmf"/><Relationship Id="rId48" Type="http://schemas.openxmlformats.org/officeDocument/2006/relationships/image" Target="../media/image47.wmf"/><Relationship Id="rId8" Type="http://schemas.openxmlformats.org/officeDocument/2006/relationships/image" Target="../media/image7.wmf"/><Relationship Id="rId51" Type="http://schemas.openxmlformats.org/officeDocument/2006/relationships/image" Target="../media/image50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wmf"/><Relationship Id="rId18" Type="http://schemas.openxmlformats.org/officeDocument/2006/relationships/image" Target="../media/image17.wmf"/><Relationship Id="rId26" Type="http://schemas.openxmlformats.org/officeDocument/2006/relationships/image" Target="../media/image25.wmf"/><Relationship Id="rId39" Type="http://schemas.openxmlformats.org/officeDocument/2006/relationships/image" Target="../media/image38.wmf"/><Relationship Id="rId3" Type="http://schemas.openxmlformats.org/officeDocument/2006/relationships/image" Target="../media/image2.wmf"/><Relationship Id="rId21" Type="http://schemas.openxmlformats.org/officeDocument/2006/relationships/image" Target="../media/image20.wmf"/><Relationship Id="rId34" Type="http://schemas.openxmlformats.org/officeDocument/2006/relationships/image" Target="../media/image33.wmf"/><Relationship Id="rId42" Type="http://schemas.openxmlformats.org/officeDocument/2006/relationships/image" Target="../media/image41.wmf"/><Relationship Id="rId47" Type="http://schemas.openxmlformats.org/officeDocument/2006/relationships/image" Target="../media/image46.wmf"/><Relationship Id="rId50" Type="http://schemas.openxmlformats.org/officeDocument/2006/relationships/image" Target="../media/image49.wmf"/><Relationship Id="rId7" Type="http://schemas.openxmlformats.org/officeDocument/2006/relationships/image" Target="../media/image6.wmf"/><Relationship Id="rId12" Type="http://schemas.openxmlformats.org/officeDocument/2006/relationships/image" Target="../media/image11.wmf"/><Relationship Id="rId17" Type="http://schemas.openxmlformats.org/officeDocument/2006/relationships/image" Target="../media/image16.wmf"/><Relationship Id="rId25" Type="http://schemas.openxmlformats.org/officeDocument/2006/relationships/image" Target="../media/image24.wmf"/><Relationship Id="rId33" Type="http://schemas.openxmlformats.org/officeDocument/2006/relationships/image" Target="../media/image32.wmf"/><Relationship Id="rId38" Type="http://schemas.openxmlformats.org/officeDocument/2006/relationships/image" Target="../media/image37.wmf"/><Relationship Id="rId46" Type="http://schemas.openxmlformats.org/officeDocument/2006/relationships/image" Target="../media/image45.wmf"/><Relationship Id="rId2" Type="http://schemas.openxmlformats.org/officeDocument/2006/relationships/image" Target="../media/image1.wmf"/><Relationship Id="rId16" Type="http://schemas.openxmlformats.org/officeDocument/2006/relationships/image" Target="../media/image15.wmf"/><Relationship Id="rId20" Type="http://schemas.openxmlformats.org/officeDocument/2006/relationships/image" Target="../media/image19.wmf"/><Relationship Id="rId29" Type="http://schemas.openxmlformats.org/officeDocument/2006/relationships/image" Target="../media/image28.wmf"/><Relationship Id="rId41" Type="http://schemas.openxmlformats.org/officeDocument/2006/relationships/image" Target="../media/image4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image" Target="../media/image10.wmf"/><Relationship Id="rId24" Type="http://schemas.openxmlformats.org/officeDocument/2006/relationships/image" Target="../media/image23.wmf"/><Relationship Id="rId32" Type="http://schemas.openxmlformats.org/officeDocument/2006/relationships/image" Target="../media/image31.wmf"/><Relationship Id="rId37" Type="http://schemas.openxmlformats.org/officeDocument/2006/relationships/image" Target="../media/image36.wmf"/><Relationship Id="rId40" Type="http://schemas.openxmlformats.org/officeDocument/2006/relationships/image" Target="../media/image39.wmf"/><Relationship Id="rId45" Type="http://schemas.openxmlformats.org/officeDocument/2006/relationships/image" Target="../media/image44.wmf"/><Relationship Id="rId53" Type="http://schemas.openxmlformats.org/officeDocument/2006/relationships/image" Target="../media/image52.png"/><Relationship Id="rId5" Type="http://schemas.openxmlformats.org/officeDocument/2006/relationships/image" Target="../media/image4.wmf"/><Relationship Id="rId15" Type="http://schemas.openxmlformats.org/officeDocument/2006/relationships/image" Target="../media/image14.wmf"/><Relationship Id="rId23" Type="http://schemas.openxmlformats.org/officeDocument/2006/relationships/image" Target="../media/image22.wmf"/><Relationship Id="rId28" Type="http://schemas.openxmlformats.org/officeDocument/2006/relationships/image" Target="../media/image27.wmf"/><Relationship Id="rId36" Type="http://schemas.openxmlformats.org/officeDocument/2006/relationships/image" Target="../media/image35.wmf"/><Relationship Id="rId49" Type="http://schemas.openxmlformats.org/officeDocument/2006/relationships/image" Target="../media/image48.wmf"/><Relationship Id="rId10" Type="http://schemas.openxmlformats.org/officeDocument/2006/relationships/image" Target="../media/image9.wmf"/><Relationship Id="rId19" Type="http://schemas.openxmlformats.org/officeDocument/2006/relationships/image" Target="../media/image18.wmf"/><Relationship Id="rId31" Type="http://schemas.openxmlformats.org/officeDocument/2006/relationships/image" Target="../media/image30.wmf"/><Relationship Id="rId44" Type="http://schemas.openxmlformats.org/officeDocument/2006/relationships/image" Target="../media/image43.wmf"/><Relationship Id="rId52" Type="http://schemas.openxmlformats.org/officeDocument/2006/relationships/image" Target="../media/image51.wmf"/><Relationship Id="rId4" Type="http://schemas.openxmlformats.org/officeDocument/2006/relationships/image" Target="../media/image3.wmf"/><Relationship Id="rId9" Type="http://schemas.openxmlformats.org/officeDocument/2006/relationships/image" Target="../media/image8.wmf"/><Relationship Id="rId14" Type="http://schemas.openxmlformats.org/officeDocument/2006/relationships/image" Target="../media/image13.wmf"/><Relationship Id="rId22" Type="http://schemas.openxmlformats.org/officeDocument/2006/relationships/image" Target="../media/image21.wmf"/><Relationship Id="rId27" Type="http://schemas.openxmlformats.org/officeDocument/2006/relationships/image" Target="../media/image26.wmf"/><Relationship Id="rId30" Type="http://schemas.openxmlformats.org/officeDocument/2006/relationships/image" Target="../media/image29.wmf"/><Relationship Id="rId35" Type="http://schemas.openxmlformats.org/officeDocument/2006/relationships/image" Target="../media/image34.wmf"/><Relationship Id="rId43" Type="http://schemas.openxmlformats.org/officeDocument/2006/relationships/image" Target="../media/image42.wmf"/><Relationship Id="rId48" Type="http://schemas.openxmlformats.org/officeDocument/2006/relationships/image" Target="../media/image47.wmf"/><Relationship Id="rId8" Type="http://schemas.openxmlformats.org/officeDocument/2006/relationships/image" Target="../media/image7.wmf"/><Relationship Id="rId51" Type="http://schemas.openxmlformats.org/officeDocument/2006/relationships/image" Target="../media/image50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Match making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Naveen </a:t>
            </a:r>
            <a:r>
              <a:rPr lang="en-US" dirty="0" err="1"/>
              <a:t>Garg</a:t>
            </a:r>
            <a:r>
              <a:rPr lang="en-US" dirty="0"/>
              <a:t>, CSE, IIT Delhi</a:t>
            </a:r>
          </a:p>
        </p:txBody>
      </p:sp>
    </p:spTree>
    <p:extLst>
      <p:ext uri="{BB962C8B-B14F-4D97-AF65-F5344CB8AC3E}">
        <p14:creationId xmlns:p14="http://schemas.microsoft.com/office/powerpoint/2010/main" val="526035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Lets begin with a card trick!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A magician asks an audience to pick 5 cards from a standard deck offered by his Assistant.</a:t>
            </a:r>
          </a:p>
          <a:p>
            <a:r>
              <a:rPr lang="en-IN" dirty="0"/>
              <a:t>The audience gives the cards to the Assistant.</a:t>
            </a:r>
          </a:p>
          <a:p>
            <a:r>
              <a:rPr lang="en-IN" dirty="0"/>
              <a:t>The Assistant will return one card to the audience.</a:t>
            </a:r>
          </a:p>
          <a:p>
            <a:r>
              <a:rPr lang="en-IN" dirty="0"/>
              <a:t>The Assistant tells the magician what the remaining 4 cards are.</a:t>
            </a:r>
          </a:p>
          <a:p>
            <a:r>
              <a:rPr lang="en-IN" dirty="0">
                <a:solidFill>
                  <a:srgbClr val="FF0000"/>
                </a:solidFill>
              </a:rPr>
              <a:t>The magician tells you what the fifth card was.</a:t>
            </a:r>
          </a:p>
        </p:txBody>
      </p:sp>
    </p:spTree>
    <p:extLst>
      <p:ext uri="{BB962C8B-B14F-4D97-AF65-F5344CB8AC3E}">
        <p14:creationId xmlns:p14="http://schemas.microsoft.com/office/powerpoint/2010/main" val="3297821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card trick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Was invented by Fitch Cheney and first appeared in 1950 in the </a:t>
            </a:r>
            <a:r>
              <a:rPr lang="en-IN" i="1" dirty="0"/>
              <a:t>Math miracles</a:t>
            </a:r>
            <a:r>
              <a:rPr lang="en-IN" dirty="0"/>
              <a:t>.</a:t>
            </a:r>
          </a:p>
          <a:p>
            <a:r>
              <a:rPr lang="en-IN" dirty="0"/>
              <a:t>The trick can be done even with a deck of 124 cards (all distinctly numbered).</a:t>
            </a:r>
          </a:p>
        </p:txBody>
      </p:sp>
    </p:spTree>
    <p:extLst>
      <p:ext uri="{BB962C8B-B14F-4D97-AF65-F5344CB8AC3E}">
        <p14:creationId xmlns:p14="http://schemas.microsoft.com/office/powerpoint/2010/main" val="252079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2-player Path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600201"/>
            <a:ext cx="4648200" cy="19431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Player 1</a:t>
            </a:r>
            <a:r>
              <a:rPr lang="en-US" dirty="0"/>
              <a:t> and </a:t>
            </a:r>
            <a:r>
              <a:rPr lang="en-US" dirty="0">
                <a:solidFill>
                  <a:srgbClr val="00B0F0"/>
                </a:solidFill>
              </a:rPr>
              <a:t>Player 2</a:t>
            </a:r>
            <a:r>
              <a:rPr lang="en-US" dirty="0"/>
              <a:t> alternate picking vertices forming a path. The first to get stuck loses.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838200" y="18764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52575" y="18764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47725" y="33147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86000" y="18764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09900" y="18764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009900" y="25622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86000" y="25622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52575" y="25622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38200" y="25622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552575" y="33147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286000" y="330517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52575" y="40386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286000" y="40386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38200" y="40386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009900" y="40386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009900" y="329565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6" idx="6"/>
            <a:endCxn id="7" idx="2"/>
          </p:cNvCxnSpPr>
          <p:nvPr/>
        </p:nvCxnSpPr>
        <p:spPr>
          <a:xfrm>
            <a:off x="1066800" y="1990725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0" idx="4"/>
            <a:endCxn id="11" idx="0"/>
          </p:cNvCxnSpPr>
          <p:nvPr/>
        </p:nvCxnSpPr>
        <p:spPr>
          <a:xfrm>
            <a:off x="3124200" y="210502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9" idx="6"/>
            <a:endCxn id="10" idx="2"/>
          </p:cNvCxnSpPr>
          <p:nvPr/>
        </p:nvCxnSpPr>
        <p:spPr>
          <a:xfrm>
            <a:off x="2514600" y="1990725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7" idx="6"/>
            <a:endCxn id="9" idx="2"/>
          </p:cNvCxnSpPr>
          <p:nvPr/>
        </p:nvCxnSpPr>
        <p:spPr>
          <a:xfrm>
            <a:off x="1781175" y="1990725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3" idx="6"/>
            <a:endCxn id="12" idx="2"/>
          </p:cNvCxnSpPr>
          <p:nvPr/>
        </p:nvCxnSpPr>
        <p:spPr>
          <a:xfrm>
            <a:off x="1781175" y="2676525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6" idx="0"/>
            <a:endCxn id="12" idx="4"/>
          </p:cNvCxnSpPr>
          <p:nvPr/>
        </p:nvCxnSpPr>
        <p:spPr>
          <a:xfrm flipV="1">
            <a:off x="2400300" y="2790825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9" idx="4"/>
            <a:endCxn id="12" idx="0"/>
          </p:cNvCxnSpPr>
          <p:nvPr/>
        </p:nvCxnSpPr>
        <p:spPr>
          <a:xfrm>
            <a:off x="2400300" y="210502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3"/>
            <a:endCxn id="8" idx="7"/>
          </p:cNvCxnSpPr>
          <p:nvPr/>
        </p:nvCxnSpPr>
        <p:spPr>
          <a:xfrm flipH="1">
            <a:off x="1042847" y="2757347"/>
            <a:ext cx="543206" cy="59083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6" idx="4"/>
            <a:endCxn id="14" idx="0"/>
          </p:cNvCxnSpPr>
          <p:nvPr/>
        </p:nvCxnSpPr>
        <p:spPr>
          <a:xfrm>
            <a:off x="952500" y="210502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4"/>
            <a:endCxn id="8" idx="0"/>
          </p:cNvCxnSpPr>
          <p:nvPr/>
        </p:nvCxnSpPr>
        <p:spPr>
          <a:xfrm>
            <a:off x="952500" y="2790825"/>
            <a:ext cx="9525" cy="52387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3" idx="4"/>
            <a:endCxn id="15" idx="0"/>
          </p:cNvCxnSpPr>
          <p:nvPr/>
        </p:nvCxnSpPr>
        <p:spPr>
          <a:xfrm>
            <a:off x="1666875" y="2790825"/>
            <a:ext cx="0" cy="52387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5" idx="4"/>
            <a:endCxn id="17" idx="0"/>
          </p:cNvCxnSpPr>
          <p:nvPr/>
        </p:nvCxnSpPr>
        <p:spPr>
          <a:xfrm>
            <a:off x="1666875" y="3543300"/>
            <a:ext cx="0" cy="4953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8" idx="4"/>
            <a:endCxn id="19" idx="0"/>
          </p:cNvCxnSpPr>
          <p:nvPr/>
        </p:nvCxnSpPr>
        <p:spPr>
          <a:xfrm flipH="1">
            <a:off x="952500" y="3543300"/>
            <a:ext cx="9525" cy="4953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5" idx="6"/>
            <a:endCxn id="16" idx="2"/>
          </p:cNvCxnSpPr>
          <p:nvPr/>
        </p:nvCxnSpPr>
        <p:spPr>
          <a:xfrm flipV="1">
            <a:off x="1781175" y="3419475"/>
            <a:ext cx="504825" cy="95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7" idx="6"/>
            <a:endCxn id="18" idx="2"/>
          </p:cNvCxnSpPr>
          <p:nvPr/>
        </p:nvCxnSpPr>
        <p:spPr>
          <a:xfrm>
            <a:off x="1781175" y="4152900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4" idx="6"/>
            <a:endCxn id="13" idx="2"/>
          </p:cNvCxnSpPr>
          <p:nvPr/>
        </p:nvCxnSpPr>
        <p:spPr>
          <a:xfrm>
            <a:off x="1066800" y="2676525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8" idx="6"/>
            <a:endCxn id="15" idx="2"/>
          </p:cNvCxnSpPr>
          <p:nvPr/>
        </p:nvCxnSpPr>
        <p:spPr>
          <a:xfrm>
            <a:off x="1076325" y="3429000"/>
            <a:ext cx="47625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9" idx="6"/>
            <a:endCxn id="17" idx="2"/>
          </p:cNvCxnSpPr>
          <p:nvPr/>
        </p:nvCxnSpPr>
        <p:spPr>
          <a:xfrm>
            <a:off x="1066800" y="4152900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2" idx="6"/>
            <a:endCxn id="11" idx="2"/>
          </p:cNvCxnSpPr>
          <p:nvPr/>
        </p:nvCxnSpPr>
        <p:spPr>
          <a:xfrm>
            <a:off x="2514600" y="2676525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11" idx="4"/>
            <a:endCxn id="21" idx="0"/>
          </p:cNvCxnSpPr>
          <p:nvPr/>
        </p:nvCxnSpPr>
        <p:spPr>
          <a:xfrm>
            <a:off x="3124200" y="2790825"/>
            <a:ext cx="0" cy="5048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16" idx="6"/>
            <a:endCxn id="21" idx="2"/>
          </p:cNvCxnSpPr>
          <p:nvPr/>
        </p:nvCxnSpPr>
        <p:spPr>
          <a:xfrm flipV="1">
            <a:off x="2514600" y="3409950"/>
            <a:ext cx="495300" cy="95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21" idx="4"/>
            <a:endCxn id="20" idx="0"/>
          </p:cNvCxnSpPr>
          <p:nvPr/>
        </p:nvCxnSpPr>
        <p:spPr>
          <a:xfrm>
            <a:off x="3124200" y="3524250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18" idx="6"/>
            <a:endCxn id="20" idx="2"/>
          </p:cNvCxnSpPr>
          <p:nvPr/>
        </p:nvCxnSpPr>
        <p:spPr>
          <a:xfrm>
            <a:off x="2514600" y="4152900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16" idx="4"/>
            <a:endCxn id="18" idx="0"/>
          </p:cNvCxnSpPr>
          <p:nvPr/>
        </p:nvCxnSpPr>
        <p:spPr>
          <a:xfrm>
            <a:off x="2400300" y="3533775"/>
            <a:ext cx="0" cy="5048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7" idx="4"/>
            <a:endCxn id="13" idx="0"/>
          </p:cNvCxnSpPr>
          <p:nvPr/>
        </p:nvCxnSpPr>
        <p:spPr>
          <a:xfrm>
            <a:off x="1666875" y="210502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9" idx="3"/>
            <a:endCxn id="13" idx="7"/>
          </p:cNvCxnSpPr>
          <p:nvPr/>
        </p:nvCxnSpPr>
        <p:spPr>
          <a:xfrm flipH="1">
            <a:off x="1747697" y="2071547"/>
            <a:ext cx="571781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12" idx="5"/>
            <a:endCxn id="21" idx="1"/>
          </p:cNvCxnSpPr>
          <p:nvPr/>
        </p:nvCxnSpPr>
        <p:spPr>
          <a:xfrm>
            <a:off x="2481122" y="2757347"/>
            <a:ext cx="562256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10" idx="3"/>
            <a:endCxn id="12" idx="7"/>
          </p:cNvCxnSpPr>
          <p:nvPr/>
        </p:nvCxnSpPr>
        <p:spPr>
          <a:xfrm flipH="1">
            <a:off x="2481122" y="2071547"/>
            <a:ext cx="562256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6" idx="3"/>
            <a:endCxn id="17" idx="7"/>
          </p:cNvCxnSpPr>
          <p:nvPr/>
        </p:nvCxnSpPr>
        <p:spPr>
          <a:xfrm flipH="1">
            <a:off x="1747697" y="3500297"/>
            <a:ext cx="571781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21" idx="3"/>
            <a:endCxn id="18" idx="7"/>
          </p:cNvCxnSpPr>
          <p:nvPr/>
        </p:nvCxnSpPr>
        <p:spPr>
          <a:xfrm flipH="1">
            <a:off x="2481122" y="3490772"/>
            <a:ext cx="562256" cy="58130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6" idx="5"/>
            <a:endCxn id="13" idx="1"/>
          </p:cNvCxnSpPr>
          <p:nvPr/>
        </p:nvCxnSpPr>
        <p:spPr>
          <a:xfrm>
            <a:off x="1033322" y="2071547"/>
            <a:ext cx="552731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Content Placeholder 2"/>
          <p:cNvSpPr txBox="1">
            <a:spLocks/>
          </p:cNvSpPr>
          <p:nvPr/>
        </p:nvSpPr>
        <p:spPr>
          <a:xfrm>
            <a:off x="4038600" y="3895725"/>
            <a:ext cx="4648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FF0000"/>
                </a:solidFill>
              </a:rPr>
              <a:t>Player 1</a:t>
            </a:r>
            <a:r>
              <a:rPr lang="en-US" dirty="0"/>
              <a:t> loses</a:t>
            </a:r>
          </a:p>
        </p:txBody>
      </p:sp>
    </p:spTree>
    <p:extLst>
      <p:ext uri="{BB962C8B-B14F-4D97-AF65-F5344CB8AC3E}">
        <p14:creationId xmlns:p14="http://schemas.microsoft.com/office/powerpoint/2010/main" val="268261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3" grpId="0" animBg="1"/>
      <p:bldP spid="1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2-player Path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6225" y="1876425"/>
            <a:ext cx="4648200" cy="609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Another run.</a:t>
            </a:r>
          </a:p>
        </p:txBody>
      </p:sp>
      <p:sp>
        <p:nvSpPr>
          <p:cNvPr id="6" name="Oval 5"/>
          <p:cNvSpPr/>
          <p:nvPr/>
        </p:nvSpPr>
        <p:spPr>
          <a:xfrm>
            <a:off x="838200" y="18764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52575" y="18764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47725" y="33147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86000" y="18764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09900" y="18764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009900" y="25622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86000" y="25622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52575" y="25622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38200" y="256222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552575" y="33147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286000" y="330517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52575" y="40386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286000" y="40386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38200" y="40386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009900" y="403860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009900" y="329565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6" idx="6"/>
            <a:endCxn id="7" idx="2"/>
          </p:cNvCxnSpPr>
          <p:nvPr/>
        </p:nvCxnSpPr>
        <p:spPr>
          <a:xfrm>
            <a:off x="1066800" y="1990725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0" idx="4"/>
            <a:endCxn id="11" idx="0"/>
          </p:cNvCxnSpPr>
          <p:nvPr/>
        </p:nvCxnSpPr>
        <p:spPr>
          <a:xfrm>
            <a:off x="3124200" y="210502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9" idx="6"/>
            <a:endCxn id="10" idx="2"/>
          </p:cNvCxnSpPr>
          <p:nvPr/>
        </p:nvCxnSpPr>
        <p:spPr>
          <a:xfrm>
            <a:off x="2514600" y="1990725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7" idx="6"/>
            <a:endCxn id="9" idx="2"/>
          </p:cNvCxnSpPr>
          <p:nvPr/>
        </p:nvCxnSpPr>
        <p:spPr>
          <a:xfrm>
            <a:off x="1781175" y="1990725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3" idx="6"/>
            <a:endCxn id="12" idx="2"/>
          </p:cNvCxnSpPr>
          <p:nvPr/>
        </p:nvCxnSpPr>
        <p:spPr>
          <a:xfrm>
            <a:off x="1781175" y="2676525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6" idx="0"/>
            <a:endCxn id="12" idx="4"/>
          </p:cNvCxnSpPr>
          <p:nvPr/>
        </p:nvCxnSpPr>
        <p:spPr>
          <a:xfrm flipV="1">
            <a:off x="2400300" y="2790825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9" idx="4"/>
            <a:endCxn id="12" idx="0"/>
          </p:cNvCxnSpPr>
          <p:nvPr/>
        </p:nvCxnSpPr>
        <p:spPr>
          <a:xfrm>
            <a:off x="2400300" y="210502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3"/>
            <a:endCxn id="8" idx="7"/>
          </p:cNvCxnSpPr>
          <p:nvPr/>
        </p:nvCxnSpPr>
        <p:spPr>
          <a:xfrm flipH="1">
            <a:off x="1042847" y="2757347"/>
            <a:ext cx="543206" cy="59083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6" idx="4"/>
            <a:endCxn id="14" idx="0"/>
          </p:cNvCxnSpPr>
          <p:nvPr/>
        </p:nvCxnSpPr>
        <p:spPr>
          <a:xfrm>
            <a:off x="952500" y="210502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4"/>
            <a:endCxn id="8" idx="0"/>
          </p:cNvCxnSpPr>
          <p:nvPr/>
        </p:nvCxnSpPr>
        <p:spPr>
          <a:xfrm>
            <a:off x="952500" y="2790825"/>
            <a:ext cx="9525" cy="52387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3" idx="4"/>
            <a:endCxn id="15" idx="0"/>
          </p:cNvCxnSpPr>
          <p:nvPr/>
        </p:nvCxnSpPr>
        <p:spPr>
          <a:xfrm>
            <a:off x="1666875" y="2790825"/>
            <a:ext cx="0" cy="52387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5" idx="4"/>
            <a:endCxn id="17" idx="0"/>
          </p:cNvCxnSpPr>
          <p:nvPr/>
        </p:nvCxnSpPr>
        <p:spPr>
          <a:xfrm>
            <a:off x="1666875" y="3543300"/>
            <a:ext cx="0" cy="4953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8" idx="4"/>
            <a:endCxn id="19" idx="0"/>
          </p:cNvCxnSpPr>
          <p:nvPr/>
        </p:nvCxnSpPr>
        <p:spPr>
          <a:xfrm flipH="1">
            <a:off x="952500" y="3543300"/>
            <a:ext cx="9525" cy="4953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5" idx="6"/>
            <a:endCxn id="16" idx="2"/>
          </p:cNvCxnSpPr>
          <p:nvPr/>
        </p:nvCxnSpPr>
        <p:spPr>
          <a:xfrm flipV="1">
            <a:off x="1781175" y="3419475"/>
            <a:ext cx="504825" cy="95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7" idx="6"/>
            <a:endCxn id="18" idx="2"/>
          </p:cNvCxnSpPr>
          <p:nvPr/>
        </p:nvCxnSpPr>
        <p:spPr>
          <a:xfrm>
            <a:off x="1781175" y="4152900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4" idx="6"/>
            <a:endCxn id="13" idx="2"/>
          </p:cNvCxnSpPr>
          <p:nvPr/>
        </p:nvCxnSpPr>
        <p:spPr>
          <a:xfrm>
            <a:off x="1066800" y="2676525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8" idx="6"/>
            <a:endCxn id="15" idx="2"/>
          </p:cNvCxnSpPr>
          <p:nvPr/>
        </p:nvCxnSpPr>
        <p:spPr>
          <a:xfrm>
            <a:off x="1076325" y="3429000"/>
            <a:ext cx="47625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9" idx="6"/>
            <a:endCxn id="17" idx="2"/>
          </p:cNvCxnSpPr>
          <p:nvPr/>
        </p:nvCxnSpPr>
        <p:spPr>
          <a:xfrm>
            <a:off x="1066800" y="4152900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2" idx="6"/>
            <a:endCxn id="11" idx="2"/>
          </p:cNvCxnSpPr>
          <p:nvPr/>
        </p:nvCxnSpPr>
        <p:spPr>
          <a:xfrm>
            <a:off x="2514600" y="2676525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11" idx="4"/>
            <a:endCxn id="21" idx="0"/>
          </p:cNvCxnSpPr>
          <p:nvPr/>
        </p:nvCxnSpPr>
        <p:spPr>
          <a:xfrm>
            <a:off x="3124200" y="2790825"/>
            <a:ext cx="0" cy="5048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16" idx="6"/>
            <a:endCxn id="21" idx="2"/>
          </p:cNvCxnSpPr>
          <p:nvPr/>
        </p:nvCxnSpPr>
        <p:spPr>
          <a:xfrm flipV="1">
            <a:off x="2514600" y="3409950"/>
            <a:ext cx="495300" cy="95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21" idx="4"/>
            <a:endCxn id="20" idx="0"/>
          </p:cNvCxnSpPr>
          <p:nvPr/>
        </p:nvCxnSpPr>
        <p:spPr>
          <a:xfrm>
            <a:off x="3124200" y="3524250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18" idx="6"/>
            <a:endCxn id="20" idx="2"/>
          </p:cNvCxnSpPr>
          <p:nvPr/>
        </p:nvCxnSpPr>
        <p:spPr>
          <a:xfrm>
            <a:off x="2514600" y="4152900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16" idx="4"/>
            <a:endCxn id="18" idx="0"/>
          </p:cNvCxnSpPr>
          <p:nvPr/>
        </p:nvCxnSpPr>
        <p:spPr>
          <a:xfrm>
            <a:off x="2400300" y="3533775"/>
            <a:ext cx="0" cy="5048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7" idx="4"/>
            <a:endCxn id="13" idx="0"/>
          </p:cNvCxnSpPr>
          <p:nvPr/>
        </p:nvCxnSpPr>
        <p:spPr>
          <a:xfrm>
            <a:off x="1666875" y="210502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9" idx="3"/>
            <a:endCxn id="13" idx="7"/>
          </p:cNvCxnSpPr>
          <p:nvPr/>
        </p:nvCxnSpPr>
        <p:spPr>
          <a:xfrm flipH="1">
            <a:off x="1747697" y="2071547"/>
            <a:ext cx="571781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12" idx="5"/>
            <a:endCxn id="21" idx="1"/>
          </p:cNvCxnSpPr>
          <p:nvPr/>
        </p:nvCxnSpPr>
        <p:spPr>
          <a:xfrm>
            <a:off x="2481122" y="2757347"/>
            <a:ext cx="562256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10" idx="3"/>
            <a:endCxn id="12" idx="7"/>
          </p:cNvCxnSpPr>
          <p:nvPr/>
        </p:nvCxnSpPr>
        <p:spPr>
          <a:xfrm flipH="1">
            <a:off x="2481122" y="2071547"/>
            <a:ext cx="562256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6" idx="3"/>
            <a:endCxn id="17" idx="7"/>
          </p:cNvCxnSpPr>
          <p:nvPr/>
        </p:nvCxnSpPr>
        <p:spPr>
          <a:xfrm flipH="1">
            <a:off x="1747697" y="3500297"/>
            <a:ext cx="571781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21" idx="3"/>
            <a:endCxn id="18" idx="7"/>
          </p:cNvCxnSpPr>
          <p:nvPr/>
        </p:nvCxnSpPr>
        <p:spPr>
          <a:xfrm flipH="1">
            <a:off x="2481122" y="3490772"/>
            <a:ext cx="562256" cy="58130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6" idx="5"/>
            <a:endCxn id="13" idx="1"/>
          </p:cNvCxnSpPr>
          <p:nvPr/>
        </p:nvCxnSpPr>
        <p:spPr>
          <a:xfrm>
            <a:off x="1033322" y="2071547"/>
            <a:ext cx="552731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Content Placeholder 2"/>
          <p:cNvSpPr txBox="1">
            <a:spLocks/>
          </p:cNvSpPr>
          <p:nvPr/>
        </p:nvSpPr>
        <p:spPr>
          <a:xfrm>
            <a:off x="4067175" y="2562225"/>
            <a:ext cx="4648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00B0F0"/>
                </a:solidFill>
              </a:rPr>
              <a:t>Player 2</a:t>
            </a:r>
            <a:r>
              <a:rPr lang="en-US" dirty="0"/>
              <a:t> loses</a:t>
            </a: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962024" y="5029200"/>
            <a:ext cx="7953375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/>
              <a:t>Do either player have a winning strategy?</a:t>
            </a:r>
          </a:p>
          <a:p>
            <a:pPr marL="0" indent="0">
              <a:buFont typeface="Arial" pitchFamily="34" charset="0"/>
              <a:buNone/>
            </a:pPr>
            <a:r>
              <a:rPr lang="en-US" dirty="0"/>
              <a:t>Does the answer depend on the graph?</a:t>
            </a:r>
          </a:p>
        </p:txBody>
      </p:sp>
    </p:spTree>
    <p:extLst>
      <p:ext uri="{BB962C8B-B14F-4D97-AF65-F5344CB8AC3E}">
        <p14:creationId xmlns:p14="http://schemas.microsoft.com/office/powerpoint/2010/main" val="323871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3" grpId="0" animBg="1"/>
      <p:bldP spid="14" grpId="0" animBg="1"/>
      <p:bldP spid="15" grpId="0" animBg="1"/>
      <p:bldP spid="119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3367085"/>
            <a:ext cx="834894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459" y="244638"/>
            <a:ext cx="8229600" cy="720000"/>
          </a:xfrm>
        </p:spPr>
        <p:txBody>
          <a:bodyPr>
            <a:normAutofit fontScale="90000"/>
          </a:bodyPr>
          <a:lstStyle/>
          <a:p>
            <a:r>
              <a:rPr lang="en-US" dirty="0"/>
              <a:t>A card puzzle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3353885"/>
            <a:ext cx="834894" cy="108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1677485"/>
            <a:ext cx="834894" cy="10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1677485"/>
            <a:ext cx="834894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53" y="2515685"/>
            <a:ext cx="834894" cy="108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459" y="3367085"/>
            <a:ext cx="834894" cy="10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1677485"/>
            <a:ext cx="834894" cy="10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2515685"/>
            <a:ext cx="834894" cy="108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4205285"/>
            <a:ext cx="834894" cy="108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53" y="4205285"/>
            <a:ext cx="834894" cy="108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3" y="1677485"/>
            <a:ext cx="834894" cy="108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3367085"/>
            <a:ext cx="834894" cy="108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2515685"/>
            <a:ext cx="834894" cy="108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3" y="2515685"/>
            <a:ext cx="834894" cy="108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3" y="3367085"/>
            <a:ext cx="834894" cy="108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4205285"/>
            <a:ext cx="834894" cy="108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2515685"/>
            <a:ext cx="834894" cy="108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4205285"/>
            <a:ext cx="834894" cy="108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2515685"/>
            <a:ext cx="834894" cy="108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1677485"/>
            <a:ext cx="834894" cy="108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2515685"/>
            <a:ext cx="834894" cy="108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3367085"/>
            <a:ext cx="834894" cy="108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3367085"/>
            <a:ext cx="834894" cy="108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2515685"/>
            <a:ext cx="834894" cy="108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3367085"/>
            <a:ext cx="834894" cy="1080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4205285"/>
            <a:ext cx="834894" cy="1080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3367085"/>
            <a:ext cx="834894" cy="108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2528885"/>
            <a:ext cx="834894" cy="108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2515685"/>
            <a:ext cx="834894" cy="108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1677485"/>
            <a:ext cx="834894" cy="1080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1677485"/>
            <a:ext cx="834894" cy="1080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1677485"/>
            <a:ext cx="834894" cy="10800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4205285"/>
            <a:ext cx="834894" cy="10800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1677485"/>
            <a:ext cx="834894" cy="10800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4205285"/>
            <a:ext cx="834894" cy="10800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1677485"/>
            <a:ext cx="834894" cy="10800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3367085"/>
            <a:ext cx="834894" cy="10800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3367085"/>
            <a:ext cx="834894" cy="10800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4205285"/>
            <a:ext cx="834894" cy="10800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2528885"/>
            <a:ext cx="834894" cy="10800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3367085"/>
            <a:ext cx="834894" cy="108000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1677485"/>
            <a:ext cx="834894" cy="10800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53" y="1677485"/>
            <a:ext cx="834894" cy="108000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2515685"/>
            <a:ext cx="834894" cy="108000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2528885"/>
            <a:ext cx="834894" cy="108000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3367085"/>
            <a:ext cx="834894" cy="108000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1677485"/>
            <a:ext cx="834894" cy="10800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4205285"/>
            <a:ext cx="834894" cy="1080000"/>
          </a:xfrm>
          <a:prstGeom prst="rect">
            <a:avLst/>
          </a:prstGeom>
        </p:spPr>
      </p:pic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4205285"/>
            <a:ext cx="834894" cy="1080000"/>
          </a:xfr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4205285"/>
            <a:ext cx="834894" cy="1080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4205285"/>
            <a:ext cx="834894" cy="10800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041" y="4349190"/>
            <a:ext cx="604784" cy="846695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620027" y="1007114"/>
            <a:ext cx="8027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deck of playing cards arranged in a 4x13 grid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51448" y="5229230"/>
            <a:ext cx="8641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Pick one card from each column so as to get all values (Ace to King)</a:t>
            </a:r>
          </a:p>
        </p:txBody>
      </p:sp>
    </p:spTree>
    <p:extLst>
      <p:ext uri="{BB962C8B-B14F-4D97-AF65-F5344CB8AC3E}">
        <p14:creationId xmlns:p14="http://schemas.microsoft.com/office/powerpoint/2010/main" val="422295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L -2.77778E-7 0.343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3.05556E-6 0.3435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17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L 3.61111E-6 0.4675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38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07407E-6 L -3.05556E-6 0.5898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49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59259E-6 L 2.77778E-7 0.221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6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3.61111E-6 0.5898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07407E-6 L -3.05556E-6 0.5898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49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2.77778E-7 0.4657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28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3.61111E-6 0.5898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49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-3.05556E-6 0.4675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3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07407E-6 L 2.77778E-7 0.5898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49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7 L 3.61111E-6 0.3435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1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-3.05556E-6 0.4675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3367085"/>
            <a:ext cx="834894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459" y="244638"/>
            <a:ext cx="8229600" cy="720000"/>
          </a:xfrm>
        </p:spPr>
        <p:txBody>
          <a:bodyPr>
            <a:normAutofit fontScale="90000"/>
          </a:bodyPr>
          <a:lstStyle/>
          <a:p>
            <a:r>
              <a:rPr lang="en-US" dirty="0"/>
              <a:t>A card puzzle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3353885"/>
            <a:ext cx="834894" cy="108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1677485"/>
            <a:ext cx="834894" cy="10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1677485"/>
            <a:ext cx="834894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53" y="2515685"/>
            <a:ext cx="834894" cy="108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459" y="3367085"/>
            <a:ext cx="834894" cy="10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1677485"/>
            <a:ext cx="834894" cy="10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2515685"/>
            <a:ext cx="834894" cy="108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4205285"/>
            <a:ext cx="834894" cy="108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53" y="4205285"/>
            <a:ext cx="834894" cy="108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3" y="1677485"/>
            <a:ext cx="834894" cy="108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3367085"/>
            <a:ext cx="834894" cy="108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2515685"/>
            <a:ext cx="834894" cy="108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3" y="2515685"/>
            <a:ext cx="834894" cy="108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3" y="3367085"/>
            <a:ext cx="834894" cy="108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4205285"/>
            <a:ext cx="834894" cy="108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2515685"/>
            <a:ext cx="834894" cy="108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4205285"/>
            <a:ext cx="834894" cy="108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2515685"/>
            <a:ext cx="834894" cy="108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1677485"/>
            <a:ext cx="834894" cy="108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2515685"/>
            <a:ext cx="834894" cy="108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3367085"/>
            <a:ext cx="834894" cy="108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3367085"/>
            <a:ext cx="834894" cy="108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2515685"/>
            <a:ext cx="834894" cy="108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3367085"/>
            <a:ext cx="834894" cy="1080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4205285"/>
            <a:ext cx="834894" cy="1080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3367085"/>
            <a:ext cx="834894" cy="108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2528885"/>
            <a:ext cx="834894" cy="108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2515685"/>
            <a:ext cx="834894" cy="108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1677485"/>
            <a:ext cx="834894" cy="1080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1677485"/>
            <a:ext cx="834894" cy="1080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1677485"/>
            <a:ext cx="834894" cy="10800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4205285"/>
            <a:ext cx="834894" cy="10800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1677485"/>
            <a:ext cx="834894" cy="10800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4205285"/>
            <a:ext cx="834894" cy="10800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1677485"/>
            <a:ext cx="834894" cy="10800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3367085"/>
            <a:ext cx="834894" cy="10800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3367085"/>
            <a:ext cx="834894" cy="10800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4205285"/>
            <a:ext cx="834894" cy="10800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2528885"/>
            <a:ext cx="834894" cy="10800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3367085"/>
            <a:ext cx="834894" cy="108000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1677485"/>
            <a:ext cx="834894" cy="10800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53" y="1677485"/>
            <a:ext cx="834894" cy="108000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2515685"/>
            <a:ext cx="834894" cy="108000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2528885"/>
            <a:ext cx="834894" cy="108000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3367085"/>
            <a:ext cx="834894" cy="108000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1677485"/>
            <a:ext cx="834894" cy="10800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4205285"/>
            <a:ext cx="834894" cy="1080000"/>
          </a:xfrm>
          <a:prstGeom prst="rect">
            <a:avLst/>
          </a:prstGeom>
        </p:spPr>
      </p:pic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4205285"/>
            <a:ext cx="834894" cy="1080000"/>
          </a:xfr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4205285"/>
            <a:ext cx="834894" cy="1080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4205285"/>
            <a:ext cx="834894" cy="10800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041" y="4349190"/>
            <a:ext cx="604784" cy="846695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620027" y="1007114"/>
            <a:ext cx="8027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deck of playing cards arranged in a 4x13 grid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51448" y="5229230"/>
            <a:ext cx="8641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Pick one card from each column so as to get all values (Ace to King)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425" y="5883850"/>
            <a:ext cx="9001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Is this always possible or does it depend on the arrangement of cards?</a:t>
            </a:r>
          </a:p>
        </p:txBody>
      </p:sp>
    </p:spTree>
    <p:extLst>
      <p:ext uri="{BB962C8B-B14F-4D97-AF65-F5344CB8AC3E}">
        <p14:creationId xmlns:p14="http://schemas.microsoft.com/office/powerpoint/2010/main" val="916979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063"/>
          </a:xfrm>
        </p:spPr>
        <p:txBody>
          <a:bodyPr/>
          <a:lstStyle/>
          <a:p>
            <a:r>
              <a:rPr lang="en-US" dirty="0"/>
              <a:t>Pairing Players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5" y="1184259"/>
            <a:ext cx="4114800" cy="4525963"/>
          </a:xfrm>
        </p:spPr>
        <p:txBody>
          <a:bodyPr/>
          <a:lstStyle/>
          <a:p>
            <a:r>
              <a:rPr lang="en-US" dirty="0"/>
              <a:t>5 men and 5 women players.</a:t>
            </a:r>
          </a:p>
          <a:p>
            <a:r>
              <a:rPr lang="en-US" dirty="0"/>
              <a:t>Each player can be paired only with some other players</a:t>
            </a:r>
          </a:p>
          <a:p>
            <a:r>
              <a:rPr lang="en-US" dirty="0"/>
              <a:t>Can you make 5 teams for a mixed doubles game?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607401"/>
              </p:ext>
            </p:extLst>
          </p:nvPr>
        </p:nvGraphicFramePr>
        <p:xfrm>
          <a:off x="629031" y="1268724"/>
          <a:ext cx="3060390" cy="2520324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510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0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0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00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005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0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0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0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0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0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72589" y="5898512"/>
            <a:ext cx="2645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 bipartite graph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637461" y="4030469"/>
            <a:ext cx="3511053" cy="1730035"/>
            <a:chOff x="637461" y="4030469"/>
            <a:chExt cx="3511053" cy="1730035"/>
          </a:xfrm>
        </p:grpSpPr>
        <p:sp>
          <p:nvSpPr>
            <p:cNvPr id="28" name="TextBox 27"/>
            <p:cNvSpPr txBox="1"/>
            <p:nvPr/>
          </p:nvSpPr>
          <p:spPr>
            <a:xfrm>
              <a:off x="637461" y="4037161"/>
              <a:ext cx="498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M1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27344" y="4043122"/>
              <a:ext cx="498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M5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46499" y="4030469"/>
              <a:ext cx="498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M4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41644" y="5391172"/>
              <a:ext cx="506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W5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772589" y="4394107"/>
              <a:ext cx="228600" cy="2286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477439" y="4394107"/>
              <a:ext cx="228600" cy="2286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210864" y="4384582"/>
              <a:ext cx="228600" cy="2286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477439" y="5118007"/>
              <a:ext cx="228600" cy="2286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210864" y="5118007"/>
              <a:ext cx="228600" cy="2286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763064" y="5118007"/>
              <a:ext cx="228600" cy="2286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934764" y="5118007"/>
              <a:ext cx="228600" cy="2286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2934764" y="4375057"/>
              <a:ext cx="228600" cy="2286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6" idx="5"/>
              <a:endCxn id="9" idx="1"/>
            </p:cNvCxnSpPr>
            <p:nvPr/>
          </p:nvCxnSpPr>
          <p:spPr>
            <a:xfrm>
              <a:off x="1672561" y="4589229"/>
              <a:ext cx="571781" cy="562256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5" idx="4"/>
              <a:endCxn id="8" idx="1"/>
            </p:cNvCxnSpPr>
            <p:nvPr/>
          </p:nvCxnSpPr>
          <p:spPr>
            <a:xfrm>
              <a:off x="886889" y="4622707"/>
              <a:ext cx="624028" cy="528778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2" idx="4"/>
              <a:endCxn id="11" idx="0"/>
            </p:cNvCxnSpPr>
            <p:nvPr/>
          </p:nvCxnSpPr>
          <p:spPr>
            <a:xfrm>
              <a:off x="3049064" y="4603657"/>
              <a:ext cx="0" cy="51435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7" idx="4"/>
              <a:endCxn id="8" idx="7"/>
            </p:cNvCxnSpPr>
            <p:nvPr/>
          </p:nvCxnSpPr>
          <p:spPr>
            <a:xfrm flipH="1">
              <a:off x="1672561" y="4613182"/>
              <a:ext cx="652603" cy="538303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7" idx="3"/>
              <a:endCxn id="10" idx="7"/>
            </p:cNvCxnSpPr>
            <p:nvPr/>
          </p:nvCxnSpPr>
          <p:spPr>
            <a:xfrm flipH="1">
              <a:off x="958186" y="4579704"/>
              <a:ext cx="1286156" cy="571781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2" idx="3"/>
              <a:endCxn id="8" idx="6"/>
            </p:cNvCxnSpPr>
            <p:nvPr/>
          </p:nvCxnSpPr>
          <p:spPr>
            <a:xfrm flipH="1">
              <a:off x="1706039" y="4570179"/>
              <a:ext cx="1262203" cy="662128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3662472" y="5137057"/>
              <a:ext cx="228600" cy="2286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3662472" y="4394107"/>
              <a:ext cx="228600" cy="22860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51061" y="5365657"/>
              <a:ext cx="506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W1</a:t>
              </a:r>
            </a:p>
          </p:txBody>
        </p:sp>
        <p:cxnSp>
          <p:nvCxnSpPr>
            <p:cNvPr id="39" name="Straight Connector 38"/>
            <p:cNvCxnSpPr>
              <a:stCxn id="5" idx="5"/>
              <a:endCxn id="9" idx="2"/>
            </p:cNvCxnSpPr>
            <p:nvPr/>
          </p:nvCxnSpPr>
          <p:spPr>
            <a:xfrm>
              <a:off x="967711" y="4589229"/>
              <a:ext cx="1243153" cy="643078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6" idx="3"/>
              <a:endCxn id="10" idx="0"/>
            </p:cNvCxnSpPr>
            <p:nvPr/>
          </p:nvCxnSpPr>
          <p:spPr>
            <a:xfrm flipH="1">
              <a:off x="877364" y="4589229"/>
              <a:ext cx="633553" cy="528778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2" idx="5"/>
              <a:endCxn id="25" idx="0"/>
            </p:cNvCxnSpPr>
            <p:nvPr/>
          </p:nvCxnSpPr>
          <p:spPr>
            <a:xfrm>
              <a:off x="3129886" y="4570179"/>
              <a:ext cx="646886" cy="566878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26" idx="3"/>
              <a:endCxn id="9" idx="6"/>
            </p:cNvCxnSpPr>
            <p:nvPr/>
          </p:nvCxnSpPr>
          <p:spPr>
            <a:xfrm flipH="1">
              <a:off x="2439464" y="4589229"/>
              <a:ext cx="1256486" cy="643078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369910" y="4047208"/>
              <a:ext cx="498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M2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97963" y="4047208"/>
              <a:ext cx="498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M3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324712" y="5365657"/>
              <a:ext cx="506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073633" y="5374840"/>
              <a:ext cx="506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W3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95629" y="5385102"/>
              <a:ext cx="506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W4</a:t>
              </a:r>
            </a:p>
          </p:txBody>
        </p:sp>
        <p:cxnSp>
          <p:nvCxnSpPr>
            <p:cNvPr id="47" name="Straight Connector 46"/>
            <p:cNvCxnSpPr>
              <a:stCxn id="7" idx="5"/>
              <a:endCxn id="11" idx="1"/>
            </p:cNvCxnSpPr>
            <p:nvPr/>
          </p:nvCxnSpPr>
          <p:spPr>
            <a:xfrm>
              <a:off x="2405986" y="4579704"/>
              <a:ext cx="562256" cy="571781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395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086"/>
          </a:xfrm>
        </p:spPr>
        <p:txBody>
          <a:bodyPr/>
          <a:lstStyle/>
          <a:p>
            <a:r>
              <a:rPr lang="en-US" dirty="0"/>
              <a:t>Pairing Players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8522" y="1268724"/>
            <a:ext cx="4114800" cy="4525963"/>
          </a:xfrm>
        </p:spPr>
        <p:txBody>
          <a:bodyPr/>
          <a:lstStyle/>
          <a:p>
            <a:r>
              <a:rPr lang="en-US" dirty="0"/>
              <a:t>5 men and 5 women players.</a:t>
            </a:r>
          </a:p>
          <a:p>
            <a:r>
              <a:rPr lang="en-US" dirty="0"/>
              <a:t>Each player can be paired only with some other players</a:t>
            </a:r>
          </a:p>
          <a:p>
            <a:r>
              <a:rPr lang="en-US" dirty="0"/>
              <a:t>Can you make 5 teams for a mixed doubles game? </a:t>
            </a: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57200" y="3416140"/>
            <a:ext cx="4114800" cy="126016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Yes</a:t>
            </a:r>
          </a:p>
          <a:p>
            <a:pPr marL="0" indent="0">
              <a:buNone/>
            </a:pPr>
            <a:r>
              <a:rPr lang="en-US" sz="2400" dirty="0"/>
              <a:t>M1-W2, M2-W1, M3-W4, M4-W5, M5-W3 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57200" y="5049207"/>
            <a:ext cx="4114800" cy="900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The bipartite graph has a </a:t>
            </a:r>
            <a:r>
              <a:rPr lang="en-US" sz="2400" dirty="0">
                <a:solidFill>
                  <a:srgbClr val="FF0000"/>
                </a:solidFill>
              </a:rPr>
              <a:t>perfect matching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47120" y="2673902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W5</a:t>
            </a:r>
          </a:p>
        </p:txBody>
      </p:sp>
      <p:sp>
        <p:nvSpPr>
          <p:cNvPr id="33" name="Oval 32"/>
          <p:cNvSpPr/>
          <p:nvPr/>
        </p:nvSpPr>
        <p:spPr>
          <a:xfrm>
            <a:off x="678065" y="1676837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382915" y="1676837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116340" y="1667312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1382915" y="2400737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116340" y="2400737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68540" y="2400737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840240" y="2400737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840240" y="1657787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34" idx="5"/>
            <a:endCxn id="44" idx="1"/>
          </p:cNvCxnSpPr>
          <p:nvPr/>
        </p:nvCxnSpPr>
        <p:spPr>
          <a:xfrm>
            <a:off x="1578037" y="1871959"/>
            <a:ext cx="571781" cy="5622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33" idx="4"/>
            <a:endCxn id="43" idx="1"/>
          </p:cNvCxnSpPr>
          <p:nvPr/>
        </p:nvCxnSpPr>
        <p:spPr>
          <a:xfrm>
            <a:off x="792365" y="1905437"/>
            <a:ext cx="624028" cy="5287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7" idx="4"/>
            <a:endCxn id="46" idx="0"/>
          </p:cNvCxnSpPr>
          <p:nvPr/>
        </p:nvCxnSpPr>
        <p:spPr>
          <a:xfrm>
            <a:off x="2954540" y="1886387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8" idx="4"/>
            <a:endCxn id="43" idx="7"/>
          </p:cNvCxnSpPr>
          <p:nvPr/>
        </p:nvCxnSpPr>
        <p:spPr>
          <a:xfrm flipH="1">
            <a:off x="1578037" y="1895912"/>
            <a:ext cx="652603" cy="538303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38" idx="3"/>
            <a:endCxn id="45" idx="7"/>
          </p:cNvCxnSpPr>
          <p:nvPr/>
        </p:nvCxnSpPr>
        <p:spPr>
          <a:xfrm flipH="1">
            <a:off x="863662" y="1862434"/>
            <a:ext cx="1286156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7" idx="3"/>
            <a:endCxn id="43" idx="6"/>
          </p:cNvCxnSpPr>
          <p:nvPr/>
        </p:nvCxnSpPr>
        <p:spPr>
          <a:xfrm flipH="1">
            <a:off x="1611515" y="1852909"/>
            <a:ext cx="1262203" cy="66212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3567948" y="2419787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567948" y="1676837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542937" y="1319891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M1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432820" y="1325852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56537" y="2648387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</a:t>
            </a:r>
          </a:p>
        </p:txBody>
      </p:sp>
      <p:cxnSp>
        <p:nvCxnSpPr>
          <p:cNvPr id="59" name="Straight Connector 58"/>
          <p:cNvCxnSpPr>
            <a:stCxn id="33" idx="5"/>
            <a:endCxn id="44" idx="2"/>
          </p:cNvCxnSpPr>
          <p:nvPr/>
        </p:nvCxnSpPr>
        <p:spPr>
          <a:xfrm>
            <a:off x="873187" y="1871959"/>
            <a:ext cx="1243153" cy="6430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4" idx="3"/>
            <a:endCxn id="45" idx="0"/>
          </p:cNvCxnSpPr>
          <p:nvPr/>
        </p:nvCxnSpPr>
        <p:spPr>
          <a:xfrm flipH="1">
            <a:off x="782840" y="1871959"/>
            <a:ext cx="633553" cy="5287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47" idx="5"/>
            <a:endCxn id="54" idx="0"/>
          </p:cNvCxnSpPr>
          <p:nvPr/>
        </p:nvCxnSpPr>
        <p:spPr>
          <a:xfrm>
            <a:off x="3035362" y="1852909"/>
            <a:ext cx="646886" cy="5668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55" idx="3"/>
            <a:endCxn id="44" idx="6"/>
          </p:cNvCxnSpPr>
          <p:nvPr/>
        </p:nvCxnSpPr>
        <p:spPr>
          <a:xfrm flipH="1">
            <a:off x="2344940" y="1871959"/>
            <a:ext cx="1256486" cy="6430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275386" y="1329938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03439" y="1329938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751975" y="1313199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M4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230188" y="2648387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979109" y="265757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701105" y="2667832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W4</a:t>
            </a:r>
          </a:p>
        </p:txBody>
      </p:sp>
      <p:cxnSp>
        <p:nvCxnSpPr>
          <p:cNvPr id="69" name="Straight Connector 68"/>
          <p:cNvCxnSpPr>
            <a:stCxn id="38" idx="5"/>
            <a:endCxn id="46" idx="1"/>
          </p:cNvCxnSpPr>
          <p:nvPr/>
        </p:nvCxnSpPr>
        <p:spPr>
          <a:xfrm>
            <a:off x="2311462" y="1862434"/>
            <a:ext cx="562256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08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086"/>
          </a:xfrm>
        </p:spPr>
        <p:txBody>
          <a:bodyPr/>
          <a:lstStyle/>
          <a:p>
            <a:r>
              <a:rPr lang="en-US" dirty="0"/>
              <a:t>Pairing Players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8522" y="1268724"/>
            <a:ext cx="41148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Suppose M2, W1 had a fight and do not want to be partners anymore.</a:t>
            </a:r>
            <a:r>
              <a:rPr lang="en-US" dirty="0"/>
              <a:t> </a:t>
            </a:r>
            <a:endParaRPr lang="en-US" sz="2800" dirty="0"/>
          </a:p>
          <a:p>
            <a:r>
              <a:rPr lang="en-US" sz="2800" dirty="0"/>
              <a:t>Is a perfect matching still possible?</a:t>
            </a:r>
          </a:p>
          <a:p>
            <a:r>
              <a:rPr lang="en-US" sz="2800" dirty="0"/>
              <a:t>No. Because M2, M5 can partner only with W3.</a:t>
            </a:r>
          </a:p>
          <a:p>
            <a:r>
              <a:rPr lang="en-US" sz="2800" dirty="0"/>
              <a:t>{M2,M5} is a </a:t>
            </a:r>
            <a:r>
              <a:rPr lang="en-US" sz="2800" dirty="0">
                <a:solidFill>
                  <a:srgbClr val="FF0000"/>
                </a:solidFill>
              </a:rPr>
              <a:t>Hall set</a:t>
            </a:r>
            <a:r>
              <a:rPr lang="en-US" sz="2800" dirty="0"/>
              <a:t>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457200" y="3416140"/>
                <a:ext cx="4114800" cy="217313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/>
                  <a:t>Let N(S) denote the neighbors (possible partners) of a set S.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FF0000"/>
                    </a:solidFill>
                  </a:rPr>
                  <a:t>A Hall set is a set of vertices, S, such that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𝑁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&lt;|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𝑆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|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416140"/>
                <a:ext cx="4114800" cy="2173136"/>
              </a:xfrm>
              <a:prstGeom prst="rect">
                <a:avLst/>
              </a:prstGeom>
              <a:blipFill rotWithShape="1">
                <a:blip r:embed="rId2"/>
                <a:stretch>
                  <a:fillRect l="-2222" t="-2241" r="-444" b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3709739" y="2667304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W5</a:t>
            </a:r>
          </a:p>
        </p:txBody>
      </p:sp>
      <p:sp>
        <p:nvSpPr>
          <p:cNvPr id="32" name="Oval 31"/>
          <p:cNvSpPr/>
          <p:nvPr/>
        </p:nvSpPr>
        <p:spPr>
          <a:xfrm>
            <a:off x="840684" y="1670239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545534" y="1670239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278959" y="1660714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545534" y="2394139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278959" y="2394139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831159" y="2394139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002859" y="2394139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002859" y="1651189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33" idx="5"/>
            <a:endCxn id="43" idx="1"/>
          </p:cNvCxnSpPr>
          <p:nvPr/>
        </p:nvCxnSpPr>
        <p:spPr>
          <a:xfrm>
            <a:off x="1740656" y="1865361"/>
            <a:ext cx="571781" cy="5622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32" idx="4"/>
            <a:endCxn id="38" idx="1"/>
          </p:cNvCxnSpPr>
          <p:nvPr/>
        </p:nvCxnSpPr>
        <p:spPr>
          <a:xfrm>
            <a:off x="954984" y="1898839"/>
            <a:ext cx="624028" cy="5287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6" idx="4"/>
            <a:endCxn id="45" idx="0"/>
          </p:cNvCxnSpPr>
          <p:nvPr/>
        </p:nvCxnSpPr>
        <p:spPr>
          <a:xfrm>
            <a:off x="3117159" y="1879789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34" idx="4"/>
            <a:endCxn id="38" idx="7"/>
          </p:cNvCxnSpPr>
          <p:nvPr/>
        </p:nvCxnSpPr>
        <p:spPr>
          <a:xfrm flipH="1">
            <a:off x="1740656" y="1889314"/>
            <a:ext cx="652603" cy="538303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4" idx="3"/>
            <a:endCxn id="44" idx="7"/>
          </p:cNvCxnSpPr>
          <p:nvPr/>
        </p:nvCxnSpPr>
        <p:spPr>
          <a:xfrm flipH="1">
            <a:off x="1026281" y="1855836"/>
            <a:ext cx="1286156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6" idx="3"/>
            <a:endCxn id="38" idx="6"/>
          </p:cNvCxnSpPr>
          <p:nvPr/>
        </p:nvCxnSpPr>
        <p:spPr>
          <a:xfrm flipH="1">
            <a:off x="1774134" y="1846311"/>
            <a:ext cx="1262203" cy="66212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3730567" y="2413189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3730567" y="1670239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705556" y="1313293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595439" y="1319254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M5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19156" y="2641789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</a:t>
            </a:r>
          </a:p>
        </p:txBody>
      </p:sp>
      <p:cxnSp>
        <p:nvCxnSpPr>
          <p:cNvPr id="58" name="Straight Connector 57"/>
          <p:cNvCxnSpPr>
            <a:stCxn id="32" idx="5"/>
            <a:endCxn id="43" idx="2"/>
          </p:cNvCxnSpPr>
          <p:nvPr/>
        </p:nvCxnSpPr>
        <p:spPr>
          <a:xfrm>
            <a:off x="1035806" y="1865361"/>
            <a:ext cx="1243153" cy="6430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33" idx="3"/>
            <a:endCxn id="44" idx="0"/>
          </p:cNvCxnSpPr>
          <p:nvPr/>
        </p:nvCxnSpPr>
        <p:spPr>
          <a:xfrm flipH="1">
            <a:off x="945459" y="1865361"/>
            <a:ext cx="633553" cy="5287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46" idx="5"/>
            <a:endCxn id="53" idx="0"/>
          </p:cNvCxnSpPr>
          <p:nvPr/>
        </p:nvCxnSpPr>
        <p:spPr>
          <a:xfrm>
            <a:off x="3197981" y="1846311"/>
            <a:ext cx="646886" cy="5668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4" idx="3"/>
            <a:endCxn id="43" idx="6"/>
          </p:cNvCxnSpPr>
          <p:nvPr/>
        </p:nvCxnSpPr>
        <p:spPr>
          <a:xfrm flipH="1">
            <a:off x="2507559" y="1865361"/>
            <a:ext cx="1256486" cy="6430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438005" y="1323340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166058" y="1323340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914594" y="1306601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M4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392807" y="2641789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141728" y="2650972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863724" y="2661234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W4</a:t>
            </a:r>
          </a:p>
        </p:txBody>
      </p:sp>
      <p:cxnSp>
        <p:nvCxnSpPr>
          <p:cNvPr id="68" name="Straight Connector 67"/>
          <p:cNvCxnSpPr>
            <a:stCxn id="34" idx="5"/>
            <a:endCxn id="45" idx="1"/>
          </p:cNvCxnSpPr>
          <p:nvPr/>
        </p:nvCxnSpPr>
        <p:spPr>
          <a:xfrm>
            <a:off x="2474081" y="1855836"/>
            <a:ext cx="562256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69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 animBg="1"/>
      <p:bldP spid="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Hall’s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IN" dirty="0">
                    <a:solidFill>
                      <a:srgbClr val="FF0000"/>
                    </a:solidFill>
                  </a:rPr>
                  <a:t>A bipartite graph has a perfect matching </a:t>
                </a:r>
                <a:r>
                  <a:rPr lang="en-IN" dirty="0" err="1"/>
                  <a:t>iff</a:t>
                </a:r>
                <a:r>
                  <a:rPr lang="en-IN" dirty="0">
                    <a:solidFill>
                      <a:srgbClr val="FF0000"/>
                    </a:solidFill>
                  </a:rPr>
                  <a:t> it has no Hall set.</a:t>
                </a:r>
              </a:p>
              <a:p>
                <a:pPr marL="0" indent="0">
                  <a:buNone/>
                </a:pPr>
                <a:endParaRPr lang="en-IN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IN" dirty="0">
                    <a:solidFill>
                      <a:schemeClr val="tx1"/>
                    </a:solidFill>
                  </a:rPr>
                  <a:t>If for every set of vertices, S, </a:t>
                </a:r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I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I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I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|≥|</m:t>
                    </m:r>
                    <m:r>
                      <a:rPr lang="en-I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I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IN" dirty="0">
                    <a:solidFill>
                      <a:schemeClr val="tx1"/>
                    </a:solidFill>
                  </a:rPr>
                  <a:t>, then the bipartite graph has a perfect matching</a:t>
                </a:r>
              </a:p>
              <a:p>
                <a:pPr marL="0" indent="0">
                  <a:buNone/>
                </a:pPr>
                <a:endParaRPr lang="en-I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852" t="-1752" r="-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0759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3367085"/>
            <a:ext cx="834894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459" y="244638"/>
            <a:ext cx="8229600" cy="720000"/>
          </a:xfrm>
        </p:spPr>
        <p:txBody>
          <a:bodyPr>
            <a:normAutofit fontScale="90000"/>
          </a:bodyPr>
          <a:lstStyle/>
          <a:p>
            <a:r>
              <a:rPr lang="en-US" dirty="0"/>
              <a:t>Solution to the card puzzle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3353885"/>
            <a:ext cx="834894" cy="108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1677485"/>
            <a:ext cx="834894" cy="10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1677485"/>
            <a:ext cx="834894" cy="10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53" y="2515685"/>
            <a:ext cx="834894" cy="108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459" y="3367085"/>
            <a:ext cx="834894" cy="108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1677485"/>
            <a:ext cx="834894" cy="108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2515685"/>
            <a:ext cx="834894" cy="108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4205285"/>
            <a:ext cx="834894" cy="108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53" y="4205285"/>
            <a:ext cx="834894" cy="108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3" y="1677485"/>
            <a:ext cx="834894" cy="108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3367085"/>
            <a:ext cx="834894" cy="108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2515685"/>
            <a:ext cx="834894" cy="108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3" y="2515685"/>
            <a:ext cx="834894" cy="108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3" y="3367085"/>
            <a:ext cx="834894" cy="108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4205285"/>
            <a:ext cx="834894" cy="108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2515685"/>
            <a:ext cx="834894" cy="108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4205285"/>
            <a:ext cx="834894" cy="1080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2515685"/>
            <a:ext cx="834894" cy="108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1677485"/>
            <a:ext cx="834894" cy="108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2515685"/>
            <a:ext cx="834894" cy="1080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3367085"/>
            <a:ext cx="834894" cy="1080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3367085"/>
            <a:ext cx="834894" cy="108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2515685"/>
            <a:ext cx="834894" cy="108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3367085"/>
            <a:ext cx="834894" cy="1080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4205285"/>
            <a:ext cx="834894" cy="10800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3367085"/>
            <a:ext cx="834894" cy="1080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2528885"/>
            <a:ext cx="834894" cy="108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2515685"/>
            <a:ext cx="834894" cy="1080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1677485"/>
            <a:ext cx="834894" cy="1080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1677485"/>
            <a:ext cx="834894" cy="1080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53" y="1677485"/>
            <a:ext cx="834894" cy="10800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4205285"/>
            <a:ext cx="834894" cy="10800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1677485"/>
            <a:ext cx="834894" cy="10800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4205285"/>
            <a:ext cx="834894" cy="10800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1677485"/>
            <a:ext cx="834894" cy="10800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9" y="3367085"/>
            <a:ext cx="834894" cy="10800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" y="3367085"/>
            <a:ext cx="834894" cy="10800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4205285"/>
            <a:ext cx="834894" cy="10800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753" y="2528885"/>
            <a:ext cx="834894" cy="10800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3367085"/>
            <a:ext cx="834894" cy="108000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53" y="1677485"/>
            <a:ext cx="834894" cy="10800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53" y="1677485"/>
            <a:ext cx="834894" cy="108000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2515685"/>
            <a:ext cx="834894" cy="108000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3" y="2528885"/>
            <a:ext cx="834894" cy="108000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3367085"/>
            <a:ext cx="834894" cy="108000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53" y="1677485"/>
            <a:ext cx="834894" cy="10800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53" y="4205285"/>
            <a:ext cx="834894" cy="1080000"/>
          </a:xfrm>
          <a:prstGeom prst="rect">
            <a:avLst/>
          </a:prstGeom>
        </p:spPr>
      </p:pic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53" y="4205285"/>
            <a:ext cx="834894" cy="1080000"/>
          </a:xfr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53" y="4205285"/>
            <a:ext cx="834894" cy="1080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353" y="4205285"/>
            <a:ext cx="834894" cy="10800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041" y="4349190"/>
            <a:ext cx="604784" cy="846695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620027" y="1007114"/>
            <a:ext cx="8027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deck of playing cards arranged in a 4x13 grid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51448" y="5229230"/>
            <a:ext cx="8641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Pick one card from each column so as to get all values (Ace to King)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425" y="5883850"/>
            <a:ext cx="9001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Is this always possible or does it depend on the arrangement of cards?</a:t>
            </a:r>
          </a:p>
        </p:txBody>
      </p:sp>
    </p:spTree>
    <p:extLst>
      <p:ext uri="{BB962C8B-B14F-4D97-AF65-F5344CB8AC3E}">
        <p14:creationId xmlns:p14="http://schemas.microsoft.com/office/powerpoint/2010/main" val="3421720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65" y="166821"/>
            <a:ext cx="6005041" cy="772643"/>
          </a:xfrm>
        </p:spPr>
        <p:txBody>
          <a:bodyPr>
            <a:normAutofit fontScale="90000"/>
          </a:bodyPr>
          <a:lstStyle/>
          <a:p>
            <a:r>
              <a:rPr lang="en-IN" dirty="0"/>
              <a:t>Solution to the card puzzle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39464"/>
            <a:ext cx="5735004" cy="13878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2800" dirty="0">
                <a:solidFill>
                  <a:srgbClr val="FF0000"/>
                </a:solidFill>
              </a:rPr>
              <a:t>No matter how cards are arranged we can always pick one from each column to get all values.</a:t>
            </a:r>
          </a:p>
          <a:p>
            <a:pPr marL="0" indent="0">
              <a:buNone/>
            </a:pPr>
            <a:endParaRPr lang="en-IN" sz="2800" dirty="0"/>
          </a:p>
        </p:txBody>
      </p:sp>
      <p:sp>
        <p:nvSpPr>
          <p:cNvPr id="4" name="Oval 3"/>
          <p:cNvSpPr/>
          <p:nvPr/>
        </p:nvSpPr>
        <p:spPr>
          <a:xfrm>
            <a:off x="6742753" y="1114635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/>
          <p:cNvSpPr/>
          <p:nvPr/>
        </p:nvSpPr>
        <p:spPr>
          <a:xfrm>
            <a:off x="6742753" y="163948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6742753" y="2194546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/>
          <p:cNvSpPr/>
          <p:nvPr/>
        </p:nvSpPr>
        <p:spPr>
          <a:xfrm>
            <a:off x="6732277" y="2702711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6742753" y="3210876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6732276" y="3798410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6732275" y="4349191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6732274" y="489997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6732273" y="5421618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6742753" y="5929287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/>
          <p:cNvSpPr/>
          <p:nvPr/>
        </p:nvSpPr>
        <p:spPr>
          <a:xfrm>
            <a:off x="6732272" y="595364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/>
          <p:cNvSpPr/>
          <p:nvPr/>
        </p:nvSpPr>
        <p:spPr>
          <a:xfrm>
            <a:off x="6730855" y="19957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/>
          <p:cNvSpPr/>
          <p:nvPr/>
        </p:nvSpPr>
        <p:spPr>
          <a:xfrm>
            <a:off x="6743555" y="6464293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/>
          <p:cNvSpPr/>
          <p:nvPr/>
        </p:nvSpPr>
        <p:spPr>
          <a:xfrm>
            <a:off x="8079606" y="1114635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/>
          <p:nvPr/>
        </p:nvSpPr>
        <p:spPr>
          <a:xfrm>
            <a:off x="8079606" y="163948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8079606" y="2194546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/>
          <p:cNvSpPr/>
          <p:nvPr/>
        </p:nvSpPr>
        <p:spPr>
          <a:xfrm>
            <a:off x="8069130" y="2702711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/>
          <p:cNvSpPr/>
          <p:nvPr/>
        </p:nvSpPr>
        <p:spPr>
          <a:xfrm>
            <a:off x="8079606" y="3210876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/>
          <p:cNvSpPr/>
          <p:nvPr/>
        </p:nvSpPr>
        <p:spPr>
          <a:xfrm>
            <a:off x="8069129" y="3798410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/>
          <p:cNvSpPr/>
          <p:nvPr/>
        </p:nvSpPr>
        <p:spPr>
          <a:xfrm>
            <a:off x="8069128" y="4349191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Oval 27"/>
          <p:cNvSpPr/>
          <p:nvPr/>
        </p:nvSpPr>
        <p:spPr>
          <a:xfrm>
            <a:off x="8069127" y="489997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/>
          <p:cNvSpPr/>
          <p:nvPr/>
        </p:nvSpPr>
        <p:spPr>
          <a:xfrm>
            <a:off x="8069126" y="5421618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Oval 29"/>
          <p:cNvSpPr/>
          <p:nvPr/>
        </p:nvSpPr>
        <p:spPr>
          <a:xfrm>
            <a:off x="8079606" y="5929287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Oval 30"/>
          <p:cNvSpPr/>
          <p:nvPr/>
        </p:nvSpPr>
        <p:spPr>
          <a:xfrm>
            <a:off x="8069125" y="595364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Oval 31"/>
          <p:cNvSpPr/>
          <p:nvPr/>
        </p:nvSpPr>
        <p:spPr>
          <a:xfrm>
            <a:off x="8067708" y="19957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Oval 32"/>
          <p:cNvSpPr/>
          <p:nvPr/>
        </p:nvSpPr>
        <p:spPr>
          <a:xfrm>
            <a:off x="8080408" y="6464293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TextBox 33"/>
          <p:cNvSpPr txBox="1"/>
          <p:nvPr/>
        </p:nvSpPr>
        <p:spPr>
          <a:xfrm>
            <a:off x="8352483" y="8563"/>
            <a:ext cx="72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ACE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56365" y="6325732"/>
            <a:ext cx="861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KING</a:t>
            </a:r>
          </a:p>
        </p:txBody>
      </p:sp>
      <p:cxnSp>
        <p:nvCxnSpPr>
          <p:cNvPr id="37" name="Straight Connector 36"/>
          <p:cNvCxnSpPr>
            <a:stCxn id="15" idx="6"/>
            <a:endCxn id="21" idx="1"/>
          </p:cNvCxnSpPr>
          <p:nvPr/>
        </p:nvCxnSpPr>
        <p:spPr>
          <a:xfrm>
            <a:off x="6910878" y="289584"/>
            <a:ext cx="1195092" cy="8514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5" idx="5"/>
            <a:endCxn id="27" idx="1"/>
          </p:cNvCxnSpPr>
          <p:nvPr/>
        </p:nvCxnSpPr>
        <p:spPr>
          <a:xfrm>
            <a:off x="6884514" y="353231"/>
            <a:ext cx="1210978" cy="4022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5" idx="6"/>
            <a:endCxn id="26" idx="0"/>
          </p:cNvCxnSpPr>
          <p:nvPr/>
        </p:nvCxnSpPr>
        <p:spPr>
          <a:xfrm>
            <a:off x="6910878" y="289584"/>
            <a:ext cx="1248263" cy="35088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6"/>
            <a:endCxn id="31" idx="2"/>
          </p:cNvCxnSpPr>
          <p:nvPr/>
        </p:nvCxnSpPr>
        <p:spPr>
          <a:xfrm>
            <a:off x="6910878" y="289584"/>
            <a:ext cx="1158247" cy="395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2" idx="3"/>
            <a:endCxn id="16" idx="7"/>
          </p:cNvCxnSpPr>
          <p:nvPr/>
        </p:nvCxnSpPr>
        <p:spPr>
          <a:xfrm flipH="1">
            <a:off x="6897214" y="353231"/>
            <a:ext cx="1196858" cy="6137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2" idx="7"/>
            <a:endCxn id="32" idx="3"/>
          </p:cNvCxnSpPr>
          <p:nvPr/>
        </p:nvCxnSpPr>
        <p:spPr>
          <a:xfrm flipV="1">
            <a:off x="6885932" y="353231"/>
            <a:ext cx="1208140" cy="5094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10" idx="7"/>
            <a:endCxn id="32" idx="2"/>
          </p:cNvCxnSpPr>
          <p:nvPr/>
        </p:nvCxnSpPr>
        <p:spPr>
          <a:xfrm flipV="1">
            <a:off x="6885934" y="289584"/>
            <a:ext cx="1181774" cy="40859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6" idx="7"/>
            <a:endCxn id="32" idx="2"/>
          </p:cNvCxnSpPr>
          <p:nvPr/>
        </p:nvCxnSpPr>
        <p:spPr>
          <a:xfrm flipV="1">
            <a:off x="6896412" y="289584"/>
            <a:ext cx="1171296" cy="1931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6" idx="5"/>
            <a:endCxn id="27" idx="2"/>
          </p:cNvCxnSpPr>
          <p:nvPr/>
        </p:nvCxnSpPr>
        <p:spPr>
          <a:xfrm>
            <a:off x="6896412" y="2348205"/>
            <a:ext cx="1172716" cy="20909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6" idx="5"/>
            <a:endCxn id="30" idx="1"/>
          </p:cNvCxnSpPr>
          <p:nvPr/>
        </p:nvCxnSpPr>
        <p:spPr>
          <a:xfrm>
            <a:off x="6896412" y="2348205"/>
            <a:ext cx="1209558" cy="3607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7452368" y="434919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2</a:t>
            </a: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443452" y="2327349"/>
            <a:ext cx="5735004" cy="43069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dirty="0"/>
              <a:t>One side of bipartite graph has a vertex for each column. </a:t>
            </a:r>
          </a:p>
          <a:p>
            <a:r>
              <a:rPr lang="en-IN" sz="2400" dirty="0"/>
              <a:t>The other side has a vertex for each value (ace to king).</a:t>
            </a:r>
          </a:p>
          <a:p>
            <a:r>
              <a:rPr lang="en-IN" sz="2400" dirty="0"/>
              <a:t>13 vertices on each side.</a:t>
            </a:r>
          </a:p>
          <a:p>
            <a:r>
              <a:rPr lang="en-IN" sz="2400" dirty="0"/>
              <a:t>Edge between column, c, and value, v, if v appears in column c. </a:t>
            </a:r>
          </a:p>
          <a:p>
            <a:r>
              <a:rPr lang="en-IN" sz="2400" dirty="0"/>
              <a:t>Each column-vertex has 4 edges incident.</a:t>
            </a:r>
          </a:p>
          <a:p>
            <a:r>
              <a:rPr lang="en-IN" sz="2400" dirty="0"/>
              <a:t>Each value-vertex has 4 edges incident.</a:t>
            </a:r>
          </a:p>
          <a:p>
            <a:pPr marL="0" indent="0">
              <a:buFont typeface="Arial" pitchFamily="34" charset="0"/>
              <a:buNone/>
            </a:pPr>
            <a:endParaRPr lang="en-IN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8256365" y="4227206"/>
            <a:ext cx="36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9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16448" y="5609300"/>
            <a:ext cx="1105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QUEEN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43518" y="2036213"/>
            <a:ext cx="1268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A,Q,9,Q</a:t>
            </a:r>
          </a:p>
        </p:txBody>
      </p:sp>
    </p:spTree>
    <p:extLst>
      <p:ext uri="{BB962C8B-B14F-4D97-AF65-F5344CB8AC3E}">
        <p14:creationId xmlns:p14="http://schemas.microsoft.com/office/powerpoint/2010/main" val="91881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49"/>
          <p:cNvSpPr/>
          <p:nvPr/>
        </p:nvSpPr>
        <p:spPr>
          <a:xfrm>
            <a:off x="6640842" y="2548451"/>
            <a:ext cx="360046" cy="162972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/>
          <p:cNvSpPr/>
          <p:nvPr/>
        </p:nvSpPr>
        <p:spPr>
          <a:xfrm>
            <a:off x="7977696" y="4714085"/>
            <a:ext cx="360046" cy="111257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65" y="188586"/>
            <a:ext cx="6005041" cy="746279"/>
          </a:xfrm>
        </p:spPr>
        <p:txBody>
          <a:bodyPr>
            <a:normAutofit fontScale="90000"/>
          </a:bodyPr>
          <a:lstStyle/>
          <a:p>
            <a:r>
              <a:rPr lang="en-IN" dirty="0"/>
              <a:t>Solution to the card puzzle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3758" y="1140998"/>
                <a:ext cx="5679268" cy="550331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IN" sz="2400" dirty="0"/>
                  <a:t>Every vertex of G has degree 4.</a:t>
                </a:r>
              </a:p>
              <a:p>
                <a:pPr marL="0" indent="0">
                  <a:buNone/>
                </a:pPr>
                <a:endParaRPr lang="en-IN" sz="2400" dirty="0"/>
              </a:p>
              <a:p>
                <a:pPr marL="0" indent="0">
                  <a:buNone/>
                </a:pPr>
                <a:r>
                  <a:rPr lang="en-IN" sz="2400" dirty="0"/>
                  <a:t>Claim: G has no Hall set.</a:t>
                </a:r>
              </a:p>
              <a:p>
                <a:pPr marL="0" indent="0">
                  <a:buNone/>
                </a:pPr>
                <a:r>
                  <a:rPr lang="en-IN" sz="2400" dirty="0"/>
                  <a:t>Proof by contradiction: </a:t>
                </a:r>
              </a:p>
              <a:p>
                <a:r>
                  <a:rPr lang="en-IN" sz="2400" dirty="0"/>
                  <a:t>Let S be a Hall set.</a:t>
                </a:r>
              </a:p>
              <a:p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4|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IN" sz="2400" dirty="0"/>
                  <a:t> edges incident to S and hence to N(S)</a:t>
                </a:r>
              </a:p>
              <a:p>
                <a:r>
                  <a:rPr lang="en-IN" sz="24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d>
                          <m:d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</m:d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&lt;|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IN" sz="2400" dirty="0"/>
                  <a:t> then some vertex of N(S) has degree more than 4.</a:t>
                </a:r>
              </a:p>
              <a:p>
                <a:pPr marL="0" indent="0">
                  <a:buNone/>
                </a:pPr>
                <a:endParaRPr lang="en-IN" sz="2400" dirty="0"/>
              </a:p>
              <a:p>
                <a:pPr marL="0" indent="0">
                  <a:buNone/>
                </a:pPr>
                <a:r>
                  <a:rPr lang="en-IN" sz="2400" dirty="0"/>
                  <a:t>Hence G has a perfect matching.</a:t>
                </a:r>
              </a:p>
              <a:p>
                <a:pPr marL="0" indent="0">
                  <a:buNone/>
                </a:pPr>
                <a:endParaRPr lang="en-IN" sz="2400" dirty="0"/>
              </a:p>
              <a:p>
                <a:pPr marL="0" indent="0">
                  <a:buNone/>
                </a:pPr>
                <a:r>
                  <a:rPr lang="en-IN" sz="2400" dirty="0"/>
                  <a:t>If perfect matching pairs column 5 to card QUEEN then pick QUEEN from this column.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3758" y="1140998"/>
                <a:ext cx="5679268" cy="5503318"/>
              </a:xfrm>
              <a:blipFill rotWithShape="0">
                <a:blip r:embed="rId2"/>
                <a:stretch>
                  <a:fillRect l="-1609" t="-1550" b="-12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6742753" y="1114635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/>
          <p:cNvSpPr/>
          <p:nvPr/>
        </p:nvSpPr>
        <p:spPr>
          <a:xfrm>
            <a:off x="6742753" y="163948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6742753" y="2194546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/>
          <p:cNvSpPr/>
          <p:nvPr/>
        </p:nvSpPr>
        <p:spPr>
          <a:xfrm>
            <a:off x="6732277" y="2702711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6742753" y="3210876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6732276" y="3798410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6732275" y="4349191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6732274" y="489997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6732273" y="5421618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6742753" y="5929287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/>
          <p:cNvSpPr/>
          <p:nvPr/>
        </p:nvSpPr>
        <p:spPr>
          <a:xfrm>
            <a:off x="6732272" y="595364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/>
          <p:cNvSpPr/>
          <p:nvPr/>
        </p:nvSpPr>
        <p:spPr>
          <a:xfrm>
            <a:off x="6730855" y="19957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/>
          <p:cNvSpPr/>
          <p:nvPr/>
        </p:nvSpPr>
        <p:spPr>
          <a:xfrm>
            <a:off x="6743555" y="6464293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/>
          <p:cNvSpPr/>
          <p:nvPr/>
        </p:nvSpPr>
        <p:spPr>
          <a:xfrm>
            <a:off x="8079606" y="1114635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/>
          <p:nvPr/>
        </p:nvSpPr>
        <p:spPr>
          <a:xfrm>
            <a:off x="8079606" y="163948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8079606" y="2194546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/>
          <p:cNvSpPr/>
          <p:nvPr/>
        </p:nvSpPr>
        <p:spPr>
          <a:xfrm>
            <a:off x="8069130" y="2702711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/>
          <p:cNvSpPr/>
          <p:nvPr/>
        </p:nvSpPr>
        <p:spPr>
          <a:xfrm>
            <a:off x="8079606" y="3210876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/>
          <p:cNvSpPr/>
          <p:nvPr/>
        </p:nvSpPr>
        <p:spPr>
          <a:xfrm>
            <a:off x="8069129" y="3798410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/>
          <p:cNvSpPr/>
          <p:nvPr/>
        </p:nvSpPr>
        <p:spPr>
          <a:xfrm>
            <a:off x="8069128" y="4349191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Oval 27"/>
          <p:cNvSpPr/>
          <p:nvPr/>
        </p:nvSpPr>
        <p:spPr>
          <a:xfrm>
            <a:off x="8069127" y="489997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/>
          <p:cNvSpPr/>
          <p:nvPr/>
        </p:nvSpPr>
        <p:spPr>
          <a:xfrm>
            <a:off x="8069126" y="5421618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Oval 29"/>
          <p:cNvSpPr/>
          <p:nvPr/>
        </p:nvSpPr>
        <p:spPr>
          <a:xfrm>
            <a:off x="8079606" y="5929287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Oval 30"/>
          <p:cNvSpPr/>
          <p:nvPr/>
        </p:nvSpPr>
        <p:spPr>
          <a:xfrm>
            <a:off x="8069125" y="595364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Oval 31"/>
          <p:cNvSpPr/>
          <p:nvPr/>
        </p:nvSpPr>
        <p:spPr>
          <a:xfrm>
            <a:off x="8067708" y="199572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Oval 32"/>
          <p:cNvSpPr/>
          <p:nvPr/>
        </p:nvSpPr>
        <p:spPr>
          <a:xfrm>
            <a:off x="8080408" y="6464293"/>
            <a:ext cx="180023" cy="1800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TextBox 33"/>
          <p:cNvSpPr txBox="1"/>
          <p:nvPr/>
        </p:nvSpPr>
        <p:spPr>
          <a:xfrm>
            <a:off x="8352483" y="8563"/>
            <a:ext cx="72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ACE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91095" y="6379498"/>
            <a:ext cx="861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KING</a:t>
            </a:r>
          </a:p>
        </p:txBody>
      </p:sp>
      <p:cxnSp>
        <p:nvCxnSpPr>
          <p:cNvPr id="37" name="Straight Connector 36"/>
          <p:cNvCxnSpPr>
            <a:stCxn id="15" idx="6"/>
            <a:endCxn id="21" idx="1"/>
          </p:cNvCxnSpPr>
          <p:nvPr/>
        </p:nvCxnSpPr>
        <p:spPr>
          <a:xfrm>
            <a:off x="6910878" y="289584"/>
            <a:ext cx="1195092" cy="8514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5" idx="5"/>
            <a:endCxn id="27" idx="1"/>
          </p:cNvCxnSpPr>
          <p:nvPr/>
        </p:nvCxnSpPr>
        <p:spPr>
          <a:xfrm>
            <a:off x="6884514" y="353231"/>
            <a:ext cx="1210978" cy="4022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5" idx="6"/>
            <a:endCxn id="26" idx="0"/>
          </p:cNvCxnSpPr>
          <p:nvPr/>
        </p:nvCxnSpPr>
        <p:spPr>
          <a:xfrm>
            <a:off x="6910878" y="289584"/>
            <a:ext cx="1248263" cy="35088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6"/>
            <a:endCxn id="31" idx="2"/>
          </p:cNvCxnSpPr>
          <p:nvPr/>
        </p:nvCxnSpPr>
        <p:spPr>
          <a:xfrm>
            <a:off x="6910878" y="289584"/>
            <a:ext cx="1158247" cy="395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32" idx="3"/>
            <a:endCxn id="16" idx="7"/>
          </p:cNvCxnSpPr>
          <p:nvPr/>
        </p:nvCxnSpPr>
        <p:spPr>
          <a:xfrm flipH="1">
            <a:off x="6897214" y="353231"/>
            <a:ext cx="1196858" cy="6137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2" idx="7"/>
            <a:endCxn id="32" idx="3"/>
          </p:cNvCxnSpPr>
          <p:nvPr/>
        </p:nvCxnSpPr>
        <p:spPr>
          <a:xfrm flipV="1">
            <a:off x="6885932" y="353231"/>
            <a:ext cx="1208140" cy="5094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10" idx="7"/>
            <a:endCxn id="32" idx="2"/>
          </p:cNvCxnSpPr>
          <p:nvPr/>
        </p:nvCxnSpPr>
        <p:spPr>
          <a:xfrm flipV="1">
            <a:off x="6885934" y="289584"/>
            <a:ext cx="1181774" cy="40859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6" idx="7"/>
            <a:endCxn id="32" idx="2"/>
          </p:cNvCxnSpPr>
          <p:nvPr/>
        </p:nvCxnSpPr>
        <p:spPr>
          <a:xfrm flipV="1">
            <a:off x="6896412" y="289584"/>
            <a:ext cx="1171296" cy="1931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6" idx="5"/>
            <a:endCxn id="27" idx="2"/>
          </p:cNvCxnSpPr>
          <p:nvPr/>
        </p:nvCxnSpPr>
        <p:spPr>
          <a:xfrm>
            <a:off x="6896412" y="2348205"/>
            <a:ext cx="1172716" cy="20909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6" idx="5"/>
            <a:endCxn id="30" idx="1"/>
          </p:cNvCxnSpPr>
          <p:nvPr/>
        </p:nvCxnSpPr>
        <p:spPr>
          <a:xfrm>
            <a:off x="6896412" y="2348205"/>
            <a:ext cx="1209558" cy="3607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390114" y="42358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92207" y="3082980"/>
            <a:ext cx="318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91095" y="5229230"/>
            <a:ext cx="625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N(S)</a:t>
            </a:r>
          </a:p>
        </p:txBody>
      </p:sp>
    </p:spTree>
    <p:extLst>
      <p:ext uri="{BB962C8B-B14F-4D97-AF65-F5344CB8AC3E}">
        <p14:creationId xmlns:p14="http://schemas.microsoft.com/office/powerpoint/2010/main" val="3733199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063"/>
          </a:xfrm>
        </p:spPr>
        <p:txBody>
          <a:bodyPr/>
          <a:lstStyle/>
          <a:p>
            <a:r>
              <a:rPr lang="en-IN" dirty="0"/>
              <a:t>Stable Marriages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31" y="1166018"/>
            <a:ext cx="4654869" cy="5323373"/>
          </a:xfrm>
        </p:spPr>
        <p:txBody>
          <a:bodyPr>
            <a:normAutofit fontScale="85000" lnSpcReduction="10000"/>
          </a:bodyPr>
          <a:lstStyle/>
          <a:p>
            <a:r>
              <a:rPr lang="en-IN" dirty="0"/>
              <a:t>Each woman has a preference order on the 5 men. </a:t>
            </a:r>
          </a:p>
          <a:p>
            <a:r>
              <a:rPr lang="en-IN" dirty="0"/>
              <a:t>Each man has a preference order on the 5 women. </a:t>
            </a:r>
          </a:p>
          <a:p>
            <a:r>
              <a:rPr lang="en-IN" dirty="0"/>
              <a:t>A matching </a:t>
            </a:r>
            <a:r>
              <a:rPr lang="en-IN" dirty="0">
                <a:solidFill>
                  <a:srgbClr val="FF0000"/>
                </a:solidFill>
              </a:rPr>
              <a:t>M</a:t>
            </a:r>
            <a:r>
              <a:rPr lang="en-IN" dirty="0"/>
              <a:t> is called </a:t>
            </a:r>
            <a:r>
              <a:rPr lang="en-IN" dirty="0">
                <a:solidFill>
                  <a:srgbClr val="FF0000"/>
                </a:solidFill>
              </a:rPr>
              <a:t>stable</a:t>
            </a:r>
            <a:r>
              <a:rPr lang="en-IN" dirty="0"/>
              <a:t> if there is no unstable pair. </a:t>
            </a:r>
          </a:p>
          <a:p>
            <a:r>
              <a:rPr lang="en-IN" dirty="0"/>
              <a:t>A pair (</a:t>
            </a:r>
            <a:r>
              <a:rPr lang="en-IN" dirty="0" err="1"/>
              <a:t>m,w</a:t>
            </a:r>
            <a:r>
              <a:rPr lang="en-IN" dirty="0"/>
              <a:t>) is </a:t>
            </a:r>
            <a:r>
              <a:rPr lang="en-IN" dirty="0">
                <a:solidFill>
                  <a:srgbClr val="FF0000"/>
                </a:solidFill>
              </a:rPr>
              <a:t>unstable</a:t>
            </a:r>
            <a:r>
              <a:rPr lang="en-IN" dirty="0"/>
              <a:t> if</a:t>
            </a:r>
          </a:p>
          <a:p>
            <a:pPr lvl="1"/>
            <a:r>
              <a:rPr lang="en-IN" dirty="0"/>
              <a:t>(</a:t>
            </a:r>
            <a:r>
              <a:rPr lang="en-IN" dirty="0" err="1"/>
              <a:t>m,w</a:t>
            </a:r>
            <a:r>
              <a:rPr lang="en-IN" dirty="0"/>
              <a:t>) are not matched to each other in M</a:t>
            </a:r>
          </a:p>
          <a:p>
            <a:pPr lvl="1"/>
            <a:r>
              <a:rPr lang="en-IN" dirty="0"/>
              <a:t>both m and w prefer each other over their partners in the matching M.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608373"/>
              </p:ext>
            </p:extLst>
          </p:nvPr>
        </p:nvGraphicFramePr>
        <p:xfrm>
          <a:off x="497524" y="1235933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961451"/>
              </p:ext>
            </p:extLst>
          </p:nvPr>
        </p:nvGraphicFramePr>
        <p:xfrm>
          <a:off x="497524" y="3789046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6343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063"/>
          </a:xfrm>
        </p:spPr>
        <p:txBody>
          <a:bodyPr/>
          <a:lstStyle/>
          <a:p>
            <a:r>
              <a:rPr lang="en-IN" dirty="0"/>
              <a:t>Stable Marriages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1931" y="1166018"/>
            <a:ext cx="4654869" cy="4963327"/>
          </a:xfrm>
        </p:spPr>
        <p:txBody>
          <a:bodyPr>
            <a:normAutofit/>
          </a:bodyPr>
          <a:lstStyle/>
          <a:p>
            <a:r>
              <a:rPr lang="en-IN" sz="2800" dirty="0"/>
              <a:t>A pair (</a:t>
            </a:r>
            <a:r>
              <a:rPr lang="en-IN" sz="2800" dirty="0" err="1"/>
              <a:t>m,w</a:t>
            </a:r>
            <a:r>
              <a:rPr lang="en-IN" sz="2800" dirty="0"/>
              <a:t>) is </a:t>
            </a:r>
            <a:r>
              <a:rPr lang="en-IN" sz="2800" dirty="0">
                <a:solidFill>
                  <a:srgbClr val="FF0000"/>
                </a:solidFill>
              </a:rPr>
              <a:t>unstable</a:t>
            </a:r>
            <a:r>
              <a:rPr lang="en-IN" sz="2800" dirty="0"/>
              <a:t> if both m and w prefer each other over their partners in the matching M.</a:t>
            </a:r>
          </a:p>
          <a:p>
            <a:r>
              <a:rPr lang="en-IN" sz="2800" dirty="0"/>
              <a:t>Is this a stable matching?</a:t>
            </a:r>
          </a:p>
          <a:p>
            <a:r>
              <a:rPr lang="en-IN" sz="2800" dirty="0"/>
              <a:t>Is W1-M4 unstable?</a:t>
            </a:r>
          </a:p>
          <a:p>
            <a:r>
              <a:rPr lang="en-IN" sz="2800" dirty="0"/>
              <a:t>NO</a:t>
            </a:r>
          </a:p>
          <a:p>
            <a:r>
              <a:rPr lang="en-IN" sz="2800" dirty="0"/>
              <a:t>Is W2-M3 unstable?</a:t>
            </a:r>
          </a:p>
          <a:p>
            <a:r>
              <a:rPr lang="en-IN" sz="2800" dirty="0"/>
              <a:t>YES! Both prefer each other over current partners.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142636"/>
              </p:ext>
            </p:extLst>
          </p:nvPr>
        </p:nvGraphicFramePr>
        <p:xfrm>
          <a:off x="497524" y="1235933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293834"/>
              </p:ext>
            </p:extLst>
          </p:nvPr>
        </p:nvGraphicFramePr>
        <p:xfrm>
          <a:off x="497524" y="3789046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56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063"/>
          </a:xfrm>
        </p:spPr>
        <p:txBody>
          <a:bodyPr/>
          <a:lstStyle/>
          <a:p>
            <a:r>
              <a:rPr lang="en-IN" dirty="0"/>
              <a:t>Men propose women dispose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09" y="1166018"/>
            <a:ext cx="5040644" cy="4963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Gale-Shapley algorithm proceeds in rounds. In each round:</a:t>
            </a:r>
          </a:p>
          <a:p>
            <a:r>
              <a:rPr lang="en-IN" sz="2400" dirty="0"/>
              <a:t>Every man who is not matched proposes to his most preferred woman.</a:t>
            </a:r>
          </a:p>
          <a:p>
            <a:r>
              <a:rPr lang="en-IN" sz="2400" dirty="0"/>
              <a:t>Each woman (tentatively) accepts the most preferred man she has received a proposal from and rejects rest.</a:t>
            </a:r>
          </a:p>
          <a:p>
            <a:pPr marL="0" indent="0">
              <a:buNone/>
            </a:pPr>
            <a:r>
              <a:rPr lang="en-IN" sz="2800" dirty="0"/>
              <a:t>Rounds continue till there is an unpaired man/woman.</a:t>
            </a:r>
          </a:p>
          <a:p>
            <a:pPr marL="0" indent="0">
              <a:buNone/>
            </a:pPr>
            <a:endParaRPr lang="en-IN" sz="2800" dirty="0"/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608373"/>
              </p:ext>
            </p:extLst>
          </p:nvPr>
        </p:nvGraphicFramePr>
        <p:xfrm>
          <a:off x="497524" y="1235933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190845"/>
              </p:ext>
            </p:extLst>
          </p:nvPr>
        </p:nvGraphicFramePr>
        <p:xfrm>
          <a:off x="431471" y="3737297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971540" y="3789046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ounded Rectangle 7"/>
          <p:cNvSpPr/>
          <p:nvPr/>
        </p:nvSpPr>
        <p:spPr>
          <a:xfrm>
            <a:off x="964285" y="4221406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ed Rectangle 8"/>
          <p:cNvSpPr/>
          <p:nvPr/>
        </p:nvSpPr>
        <p:spPr>
          <a:xfrm>
            <a:off x="964285" y="4653385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ounded Rectangle 9"/>
          <p:cNvSpPr/>
          <p:nvPr/>
        </p:nvSpPr>
        <p:spPr>
          <a:xfrm>
            <a:off x="964285" y="5085364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ounded Rectangle 10"/>
          <p:cNvSpPr/>
          <p:nvPr/>
        </p:nvSpPr>
        <p:spPr>
          <a:xfrm>
            <a:off x="954856" y="5555543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ounded Rectangle 11"/>
          <p:cNvSpPr/>
          <p:nvPr/>
        </p:nvSpPr>
        <p:spPr>
          <a:xfrm>
            <a:off x="1046826" y="2181685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ounded Rectangle 12"/>
          <p:cNvSpPr/>
          <p:nvPr/>
        </p:nvSpPr>
        <p:spPr>
          <a:xfrm>
            <a:off x="3197869" y="2114984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ounded Rectangle 13"/>
          <p:cNvSpPr/>
          <p:nvPr/>
        </p:nvSpPr>
        <p:spPr>
          <a:xfrm>
            <a:off x="3194853" y="1711506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ounded Rectangle 14"/>
          <p:cNvSpPr/>
          <p:nvPr/>
        </p:nvSpPr>
        <p:spPr>
          <a:xfrm>
            <a:off x="1046827" y="1711506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ounded Rectangle 15"/>
          <p:cNvSpPr/>
          <p:nvPr/>
        </p:nvSpPr>
        <p:spPr>
          <a:xfrm>
            <a:off x="2654784" y="1711506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372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063"/>
          </a:xfrm>
        </p:spPr>
        <p:txBody>
          <a:bodyPr/>
          <a:lstStyle/>
          <a:p>
            <a:r>
              <a:rPr lang="en-IN" dirty="0"/>
              <a:t>Men propose women dispose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09" y="1166018"/>
            <a:ext cx="5040644" cy="4963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Gale-Shapley algorithm proceeds in rounds. In each round:</a:t>
            </a:r>
          </a:p>
          <a:p>
            <a:r>
              <a:rPr lang="en-IN" sz="2400" dirty="0"/>
              <a:t>Every man who is not matched proposes to his most preferred woman.</a:t>
            </a:r>
          </a:p>
          <a:p>
            <a:r>
              <a:rPr lang="en-IN" sz="2400" dirty="0"/>
              <a:t>Each woman (tentatively) accepts the most preferred man she has received a proposal from and rejects rest.</a:t>
            </a:r>
          </a:p>
          <a:p>
            <a:pPr marL="0" indent="0">
              <a:buNone/>
            </a:pPr>
            <a:r>
              <a:rPr lang="en-IN" sz="2800" dirty="0"/>
              <a:t>Rounds continue till there is an unpaired man/woman.</a:t>
            </a:r>
          </a:p>
          <a:p>
            <a:pPr marL="0" indent="0">
              <a:buNone/>
            </a:pPr>
            <a:endParaRPr lang="en-IN" sz="2800" dirty="0"/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608373"/>
              </p:ext>
            </p:extLst>
          </p:nvPr>
        </p:nvGraphicFramePr>
        <p:xfrm>
          <a:off x="497524" y="1235933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190845"/>
              </p:ext>
            </p:extLst>
          </p:nvPr>
        </p:nvGraphicFramePr>
        <p:xfrm>
          <a:off x="431471" y="3737297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526720" y="3770137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ounded Rectangle 7"/>
          <p:cNvSpPr/>
          <p:nvPr/>
        </p:nvSpPr>
        <p:spPr>
          <a:xfrm>
            <a:off x="1504354" y="4202116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ed Rectangle 8"/>
          <p:cNvSpPr/>
          <p:nvPr/>
        </p:nvSpPr>
        <p:spPr>
          <a:xfrm>
            <a:off x="964285" y="4653385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ounded Rectangle 9"/>
          <p:cNvSpPr/>
          <p:nvPr/>
        </p:nvSpPr>
        <p:spPr>
          <a:xfrm>
            <a:off x="964285" y="5085364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ounded Rectangle 10"/>
          <p:cNvSpPr/>
          <p:nvPr/>
        </p:nvSpPr>
        <p:spPr>
          <a:xfrm>
            <a:off x="1504354" y="5555543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ounded Rectangle 11"/>
          <p:cNvSpPr/>
          <p:nvPr/>
        </p:nvSpPr>
        <p:spPr>
          <a:xfrm>
            <a:off x="1046826" y="2181685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ounded Rectangle 12"/>
          <p:cNvSpPr/>
          <p:nvPr/>
        </p:nvSpPr>
        <p:spPr>
          <a:xfrm>
            <a:off x="2654784" y="2559177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ounded Rectangle 13"/>
          <p:cNvSpPr/>
          <p:nvPr/>
        </p:nvSpPr>
        <p:spPr>
          <a:xfrm>
            <a:off x="1586895" y="2168839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ounded Rectangle 14"/>
          <p:cNvSpPr/>
          <p:nvPr/>
        </p:nvSpPr>
        <p:spPr>
          <a:xfrm>
            <a:off x="1046827" y="1711506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ounded Rectangle 15"/>
          <p:cNvSpPr/>
          <p:nvPr/>
        </p:nvSpPr>
        <p:spPr>
          <a:xfrm>
            <a:off x="2114715" y="2168839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444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063"/>
          </a:xfrm>
        </p:spPr>
        <p:txBody>
          <a:bodyPr/>
          <a:lstStyle/>
          <a:p>
            <a:r>
              <a:rPr lang="en-IN" dirty="0"/>
              <a:t>Men propose women dispose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09" y="1166018"/>
            <a:ext cx="5040644" cy="4963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Gale-Shapley algorithm proceeds in rounds. In each round:</a:t>
            </a:r>
          </a:p>
          <a:p>
            <a:r>
              <a:rPr lang="en-IN" sz="2400" dirty="0"/>
              <a:t>Every man who is not matched proposes to his most preferred woman.</a:t>
            </a:r>
          </a:p>
          <a:p>
            <a:r>
              <a:rPr lang="en-IN" sz="2400" dirty="0"/>
              <a:t>Each woman (tentatively) accepts the most preferred man she has received a proposal from and rejects rest.</a:t>
            </a:r>
          </a:p>
          <a:p>
            <a:pPr marL="0" indent="0">
              <a:buNone/>
            </a:pPr>
            <a:r>
              <a:rPr lang="en-IN" sz="2800" dirty="0"/>
              <a:t>Rounds continue till there is an unpaired man/woman.</a:t>
            </a:r>
          </a:p>
          <a:p>
            <a:pPr marL="0" indent="0">
              <a:buNone/>
            </a:pPr>
            <a:endParaRPr lang="en-IN" sz="2800" dirty="0"/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608373"/>
              </p:ext>
            </p:extLst>
          </p:nvPr>
        </p:nvGraphicFramePr>
        <p:xfrm>
          <a:off x="497524" y="1235933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190845"/>
              </p:ext>
            </p:extLst>
          </p:nvPr>
        </p:nvGraphicFramePr>
        <p:xfrm>
          <a:off x="431471" y="3737297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526720" y="3789046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ounded Rectangle 7"/>
          <p:cNvSpPr/>
          <p:nvPr/>
        </p:nvSpPr>
        <p:spPr>
          <a:xfrm>
            <a:off x="2044423" y="4203648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ed Rectangle 8"/>
          <p:cNvSpPr/>
          <p:nvPr/>
        </p:nvSpPr>
        <p:spPr>
          <a:xfrm>
            <a:off x="964285" y="4653385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ounded Rectangle 9"/>
          <p:cNvSpPr/>
          <p:nvPr/>
        </p:nvSpPr>
        <p:spPr>
          <a:xfrm>
            <a:off x="964285" y="5085364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ounded Rectangle 10"/>
          <p:cNvSpPr/>
          <p:nvPr/>
        </p:nvSpPr>
        <p:spPr>
          <a:xfrm>
            <a:off x="2056281" y="5555543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ounded Rectangle 11"/>
          <p:cNvSpPr/>
          <p:nvPr/>
        </p:nvSpPr>
        <p:spPr>
          <a:xfrm>
            <a:off x="1046826" y="2181685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ounded Rectangle 12"/>
          <p:cNvSpPr/>
          <p:nvPr/>
        </p:nvSpPr>
        <p:spPr>
          <a:xfrm>
            <a:off x="2654784" y="2578086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ounded Rectangle 13"/>
          <p:cNvSpPr/>
          <p:nvPr/>
        </p:nvSpPr>
        <p:spPr>
          <a:xfrm>
            <a:off x="1046825" y="1279527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ounded Rectangle 14"/>
          <p:cNvSpPr/>
          <p:nvPr/>
        </p:nvSpPr>
        <p:spPr>
          <a:xfrm>
            <a:off x="1046827" y="1711506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ounded Rectangle 15"/>
          <p:cNvSpPr/>
          <p:nvPr/>
        </p:nvSpPr>
        <p:spPr>
          <a:xfrm>
            <a:off x="1046827" y="2606410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528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063"/>
          </a:xfrm>
        </p:spPr>
        <p:txBody>
          <a:bodyPr/>
          <a:lstStyle/>
          <a:p>
            <a:r>
              <a:rPr lang="en-IN" dirty="0"/>
              <a:t>Men propose women dispose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09" y="1166018"/>
            <a:ext cx="5040644" cy="4963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Gale-Shapley algorithm proceeds in rounds. In each round:</a:t>
            </a:r>
          </a:p>
          <a:p>
            <a:r>
              <a:rPr lang="en-IN" sz="2400" dirty="0"/>
              <a:t>Every man who is not matched proposes to his most preferred woman.</a:t>
            </a:r>
          </a:p>
          <a:p>
            <a:r>
              <a:rPr lang="en-IN" sz="2400" dirty="0"/>
              <a:t>Each woman (tentatively) accepts the most preferred man she has received a proposal from and rejects rest.</a:t>
            </a:r>
          </a:p>
          <a:p>
            <a:pPr marL="0" indent="0">
              <a:buNone/>
            </a:pPr>
            <a:r>
              <a:rPr lang="en-IN" sz="2800" dirty="0"/>
              <a:t>Rounds continue till there is an unpaired man/woman.</a:t>
            </a:r>
          </a:p>
          <a:p>
            <a:pPr marL="0" indent="0">
              <a:buNone/>
            </a:pPr>
            <a:endParaRPr lang="en-IN" sz="2800" dirty="0"/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608373"/>
              </p:ext>
            </p:extLst>
          </p:nvPr>
        </p:nvGraphicFramePr>
        <p:xfrm>
          <a:off x="497524" y="1235933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190845"/>
              </p:ext>
            </p:extLst>
          </p:nvPr>
        </p:nvGraphicFramePr>
        <p:xfrm>
          <a:off x="431471" y="3737297"/>
          <a:ext cx="3240414" cy="2212025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4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405">
                <a:tc>
                  <a:txBody>
                    <a:bodyPr/>
                    <a:lstStyle/>
                    <a:p>
                      <a:r>
                        <a:rPr lang="en-IN" dirty="0"/>
                        <a:t>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051678" y="3789046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ounded Rectangle 7"/>
          <p:cNvSpPr/>
          <p:nvPr/>
        </p:nvSpPr>
        <p:spPr>
          <a:xfrm>
            <a:off x="2044423" y="4203648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ed Rectangle 8"/>
          <p:cNvSpPr/>
          <p:nvPr/>
        </p:nvSpPr>
        <p:spPr>
          <a:xfrm>
            <a:off x="964285" y="4653385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ounded Rectangle 9"/>
          <p:cNvSpPr/>
          <p:nvPr/>
        </p:nvSpPr>
        <p:spPr>
          <a:xfrm>
            <a:off x="964285" y="5085364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ounded Rectangle 10"/>
          <p:cNvSpPr/>
          <p:nvPr/>
        </p:nvSpPr>
        <p:spPr>
          <a:xfrm>
            <a:off x="2056281" y="5555543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ounded Rectangle 11"/>
          <p:cNvSpPr/>
          <p:nvPr/>
        </p:nvSpPr>
        <p:spPr>
          <a:xfrm>
            <a:off x="1046826" y="2181685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ounded Rectangle 12"/>
          <p:cNvSpPr/>
          <p:nvPr/>
        </p:nvSpPr>
        <p:spPr>
          <a:xfrm>
            <a:off x="1569977" y="1716135"/>
            <a:ext cx="540069" cy="360046"/>
          </a:xfrm>
          <a:prstGeom prst="roundRect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ounded Rectangle 13"/>
          <p:cNvSpPr/>
          <p:nvPr/>
        </p:nvSpPr>
        <p:spPr>
          <a:xfrm>
            <a:off x="1046825" y="1279527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ounded Rectangle 14"/>
          <p:cNvSpPr/>
          <p:nvPr/>
        </p:nvSpPr>
        <p:spPr>
          <a:xfrm>
            <a:off x="1046827" y="1711506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ounded Rectangle 15"/>
          <p:cNvSpPr/>
          <p:nvPr/>
        </p:nvSpPr>
        <p:spPr>
          <a:xfrm>
            <a:off x="1046827" y="2606410"/>
            <a:ext cx="540069" cy="360046"/>
          </a:xfrm>
          <a:prstGeom prst="roundRect">
            <a:avLst/>
          </a:prstGeom>
          <a:solidFill>
            <a:srgbClr val="92D05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091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0.0592 -3.703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0.12152 -0.065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76" y="-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2 -3.7037E-6 L 0.12812 -3.7037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52 -0.06505 L 0.0625 0.191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1" y="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3" grpId="0" animBg="1"/>
      <p:bldP spid="13" grpId="1" animBg="1"/>
      <p:bldP spid="13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Is this any use?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The Gale-Shapley algorithm always finds a stable matching. </a:t>
            </a:r>
          </a:p>
          <a:p>
            <a:r>
              <a:rPr lang="en-IN" dirty="0"/>
              <a:t>GS and variants are used for matching interns to hospitals, students to high schools, kidneys to patients…</a:t>
            </a:r>
          </a:p>
          <a:p>
            <a:r>
              <a:rPr lang="en-IN" dirty="0"/>
              <a:t>The Gale-Shapley algorithm was cited by the Nobel Prize committee, awarding the Nobel Economics Prize 2012 to Lloyd Shapley and Alvin Roth.</a:t>
            </a:r>
          </a:p>
        </p:txBody>
      </p:sp>
    </p:spTree>
    <p:extLst>
      <p:ext uri="{BB962C8B-B14F-4D97-AF65-F5344CB8AC3E}">
        <p14:creationId xmlns:p14="http://schemas.microsoft.com/office/powerpoint/2010/main" val="1112268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8" y="240346"/>
            <a:ext cx="10769213" cy="605472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91517" y="802342"/>
            <a:ext cx="1080138" cy="3600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ounded Rectangle 6"/>
          <p:cNvSpPr/>
          <p:nvPr/>
        </p:nvSpPr>
        <p:spPr>
          <a:xfrm>
            <a:off x="4752023" y="1526495"/>
            <a:ext cx="2160276" cy="506921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760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063"/>
          </a:xfrm>
        </p:spPr>
        <p:txBody>
          <a:bodyPr/>
          <a:lstStyle/>
          <a:p>
            <a:r>
              <a:rPr lang="en-IN" dirty="0"/>
              <a:t>Google </a:t>
            </a:r>
            <a:r>
              <a:rPr lang="en-IN" dirty="0" err="1"/>
              <a:t>Adwords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24"/>
            <a:ext cx="8229600" cy="5220667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Search engines like Google, Bing, Yahoo make the bulk of their revenue by showing ads.</a:t>
            </a:r>
          </a:p>
          <a:p>
            <a:r>
              <a:rPr lang="en-IN" dirty="0"/>
              <a:t>Merchants bid for keywords related to their business.</a:t>
            </a:r>
          </a:p>
          <a:p>
            <a:r>
              <a:rPr lang="en-IN" dirty="0"/>
              <a:t>When you search for the keyword Google shows the ad(s) of the merchants who bid for this keyword.</a:t>
            </a:r>
          </a:p>
          <a:p>
            <a:r>
              <a:rPr lang="en-IN" dirty="0"/>
              <a:t>If a merchant’s ad appears he pays google the bid value.</a:t>
            </a:r>
          </a:p>
          <a:p>
            <a:r>
              <a:rPr lang="en-IN" dirty="0"/>
              <a:t>Each merchant specifies a daily budget and that is the maximum he pays google in a day.</a:t>
            </a:r>
          </a:p>
        </p:txBody>
      </p:sp>
    </p:spTree>
    <p:extLst>
      <p:ext uri="{BB962C8B-B14F-4D97-AF65-F5344CB8AC3E}">
        <p14:creationId xmlns:p14="http://schemas.microsoft.com/office/powerpoint/2010/main" val="1123502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dirty="0" err="1"/>
              <a:t>adwords</a:t>
            </a:r>
            <a:r>
              <a:rPr lang="en-IN" dirty="0"/>
              <a:t>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69214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IN" dirty="0"/>
                  <a:t> bidders with daily budgets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IN" dirty="0"/>
                  <a:t>.</a:t>
                </a:r>
              </a:p>
              <a:p>
                <a:r>
                  <a:rPr lang="en-IN" dirty="0"/>
                  <a:t>Queries (keyword searches) arrive online.</a:t>
                </a:r>
              </a:p>
              <a:p>
                <a:r>
                  <a:rPr lang="en-IN" dirty="0"/>
                  <a:t>Bidder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IN" dirty="0"/>
                  <a:t> is willing to pay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IN" dirty="0"/>
                  <a:t> rupees if his ad is shown for query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IN" dirty="0"/>
                  <a:t>.</a:t>
                </a:r>
              </a:p>
              <a:p>
                <a:r>
                  <a:rPr lang="en-IN" dirty="0"/>
                  <a:t>Algorithm has to show the ad of one of the bidders without knowing future queries.</a:t>
                </a:r>
              </a:p>
              <a:p>
                <a:r>
                  <a:rPr lang="en-IN" dirty="0"/>
                  <a:t>Total revenue collected from bidder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IN" dirty="0"/>
                  <a:t> cannot exceed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N" dirty="0"/>
                  <a:t>.</a:t>
                </a:r>
              </a:p>
              <a:p>
                <a:r>
                  <a:rPr lang="en-IN" dirty="0"/>
                  <a:t>Algorithm has to collect the maximum revenue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69214"/>
              </a:xfrm>
              <a:blipFill rotWithShape="0">
                <a:blip r:embed="rId2"/>
                <a:stretch>
                  <a:fillRect l="-1704" t="-2407" r="-222" b="-27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2232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Adwords</a:t>
            </a:r>
            <a:r>
              <a:rPr lang="en-IN" dirty="0"/>
              <a:t> and online </a:t>
            </a:r>
            <a:r>
              <a:rPr lang="en-IN" dirty="0" err="1"/>
              <a:t>mathing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Consider a bipartite graph with the bidders on one side and the queries on the other.</a:t>
            </a:r>
          </a:p>
          <a:p>
            <a:r>
              <a:rPr lang="en-IN" dirty="0"/>
              <a:t>When a query arrives it has to be matched to one of the bidders.</a:t>
            </a:r>
          </a:p>
          <a:p>
            <a:r>
              <a:rPr lang="en-IN" dirty="0"/>
              <a:t>The number of queries a bidder can be matched to is governed by his daily budget.</a:t>
            </a:r>
          </a:p>
        </p:txBody>
      </p:sp>
    </p:spTree>
    <p:extLst>
      <p:ext uri="{BB962C8B-B14F-4D97-AF65-F5344CB8AC3E}">
        <p14:creationId xmlns:p14="http://schemas.microsoft.com/office/powerpoint/2010/main" val="3703382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Matching in non-bipartite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4114800" cy="4525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IN" dirty="0"/>
                  <a:t>Graph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I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r>
                  <a:rPr lang="en-IN" dirty="0"/>
                  <a:t> is set of nodes and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IN" dirty="0"/>
                  <a:t> is set of edges.</a:t>
                </a:r>
              </a:p>
              <a:p>
                <a:r>
                  <a:rPr lang="en-IN" dirty="0"/>
                  <a:t>A matching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IN" dirty="0"/>
                  <a:t> is a subset of edges so that no two edges of 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IN" dirty="0"/>
                  <a:t> have a common end-point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4114800" cy="4525963"/>
              </a:xfrm>
              <a:blipFill rotWithShape="0">
                <a:blip r:embed="rId2"/>
                <a:stretch>
                  <a:fillRect l="-3407" t="-2695" r="-177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5464499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178874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74024" y="30344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912299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36199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636199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912299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178874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464499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178874" y="30344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912299" y="302490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8874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912299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464499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636199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36199" y="301538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5" idx="6"/>
            <a:endCxn id="6" idx="2"/>
          </p:cNvCxnSpPr>
          <p:nvPr/>
        </p:nvCxnSpPr>
        <p:spPr>
          <a:xfrm>
            <a:off x="5693099" y="1710455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9" idx="4"/>
            <a:endCxn id="10" idx="0"/>
          </p:cNvCxnSpPr>
          <p:nvPr/>
        </p:nvCxnSpPr>
        <p:spPr>
          <a:xfrm>
            <a:off x="7750499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8" idx="6"/>
            <a:endCxn id="9" idx="2"/>
          </p:cNvCxnSpPr>
          <p:nvPr/>
        </p:nvCxnSpPr>
        <p:spPr>
          <a:xfrm>
            <a:off x="7140899" y="1710455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" idx="6"/>
            <a:endCxn id="8" idx="2"/>
          </p:cNvCxnSpPr>
          <p:nvPr/>
        </p:nvCxnSpPr>
        <p:spPr>
          <a:xfrm>
            <a:off x="6407474" y="1710455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6"/>
            <a:endCxn id="11" idx="2"/>
          </p:cNvCxnSpPr>
          <p:nvPr/>
        </p:nvCxnSpPr>
        <p:spPr>
          <a:xfrm>
            <a:off x="6407474" y="2396255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5" idx="0"/>
            <a:endCxn id="11" idx="4"/>
          </p:cNvCxnSpPr>
          <p:nvPr/>
        </p:nvCxnSpPr>
        <p:spPr>
          <a:xfrm flipV="1">
            <a:off x="7026599" y="2510555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8" idx="4"/>
            <a:endCxn id="11" idx="0"/>
          </p:cNvCxnSpPr>
          <p:nvPr/>
        </p:nvCxnSpPr>
        <p:spPr>
          <a:xfrm>
            <a:off x="7026599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2" idx="3"/>
            <a:endCxn id="7" idx="7"/>
          </p:cNvCxnSpPr>
          <p:nvPr/>
        </p:nvCxnSpPr>
        <p:spPr>
          <a:xfrm flipH="1">
            <a:off x="5669146" y="2477077"/>
            <a:ext cx="543206" cy="59083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5" idx="4"/>
            <a:endCxn id="13" idx="0"/>
          </p:cNvCxnSpPr>
          <p:nvPr/>
        </p:nvCxnSpPr>
        <p:spPr>
          <a:xfrm>
            <a:off x="5578799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4"/>
            <a:endCxn id="7" idx="0"/>
          </p:cNvCxnSpPr>
          <p:nvPr/>
        </p:nvCxnSpPr>
        <p:spPr>
          <a:xfrm>
            <a:off x="5578799" y="2510555"/>
            <a:ext cx="9525" cy="52387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2" idx="4"/>
            <a:endCxn id="14" idx="0"/>
          </p:cNvCxnSpPr>
          <p:nvPr/>
        </p:nvCxnSpPr>
        <p:spPr>
          <a:xfrm>
            <a:off x="6293174" y="2510555"/>
            <a:ext cx="0" cy="52387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4"/>
            <a:endCxn id="16" idx="0"/>
          </p:cNvCxnSpPr>
          <p:nvPr/>
        </p:nvCxnSpPr>
        <p:spPr>
          <a:xfrm>
            <a:off x="6293174" y="3263030"/>
            <a:ext cx="0" cy="4953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7" idx="4"/>
            <a:endCxn id="18" idx="0"/>
          </p:cNvCxnSpPr>
          <p:nvPr/>
        </p:nvCxnSpPr>
        <p:spPr>
          <a:xfrm flipH="1">
            <a:off x="5578799" y="3263030"/>
            <a:ext cx="9525" cy="4953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4" idx="6"/>
            <a:endCxn id="15" idx="2"/>
          </p:cNvCxnSpPr>
          <p:nvPr/>
        </p:nvCxnSpPr>
        <p:spPr>
          <a:xfrm flipV="1">
            <a:off x="6407474" y="3139205"/>
            <a:ext cx="504825" cy="95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6"/>
            <a:endCxn id="17" idx="2"/>
          </p:cNvCxnSpPr>
          <p:nvPr/>
        </p:nvCxnSpPr>
        <p:spPr>
          <a:xfrm>
            <a:off x="6407474" y="3872630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3" idx="6"/>
            <a:endCxn id="12" idx="2"/>
          </p:cNvCxnSpPr>
          <p:nvPr/>
        </p:nvCxnSpPr>
        <p:spPr>
          <a:xfrm>
            <a:off x="5693099" y="2396255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7" idx="6"/>
            <a:endCxn id="14" idx="2"/>
          </p:cNvCxnSpPr>
          <p:nvPr/>
        </p:nvCxnSpPr>
        <p:spPr>
          <a:xfrm>
            <a:off x="5702624" y="3148730"/>
            <a:ext cx="47625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8" idx="6"/>
            <a:endCxn id="16" idx="2"/>
          </p:cNvCxnSpPr>
          <p:nvPr/>
        </p:nvCxnSpPr>
        <p:spPr>
          <a:xfrm>
            <a:off x="5693099" y="3872630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1" idx="6"/>
            <a:endCxn id="10" idx="2"/>
          </p:cNvCxnSpPr>
          <p:nvPr/>
        </p:nvCxnSpPr>
        <p:spPr>
          <a:xfrm>
            <a:off x="7140899" y="2396255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0" idx="4"/>
            <a:endCxn id="20" idx="0"/>
          </p:cNvCxnSpPr>
          <p:nvPr/>
        </p:nvCxnSpPr>
        <p:spPr>
          <a:xfrm>
            <a:off x="7750499" y="2510555"/>
            <a:ext cx="0" cy="5048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6"/>
            <a:endCxn id="20" idx="2"/>
          </p:cNvCxnSpPr>
          <p:nvPr/>
        </p:nvCxnSpPr>
        <p:spPr>
          <a:xfrm flipV="1">
            <a:off x="7140899" y="3129680"/>
            <a:ext cx="495300" cy="95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20" idx="4"/>
            <a:endCxn id="19" idx="0"/>
          </p:cNvCxnSpPr>
          <p:nvPr/>
        </p:nvCxnSpPr>
        <p:spPr>
          <a:xfrm>
            <a:off x="7750499" y="3243980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7" idx="6"/>
            <a:endCxn id="19" idx="2"/>
          </p:cNvCxnSpPr>
          <p:nvPr/>
        </p:nvCxnSpPr>
        <p:spPr>
          <a:xfrm>
            <a:off x="7140899" y="3872630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5" idx="4"/>
            <a:endCxn id="17" idx="0"/>
          </p:cNvCxnSpPr>
          <p:nvPr/>
        </p:nvCxnSpPr>
        <p:spPr>
          <a:xfrm>
            <a:off x="7026599" y="3253505"/>
            <a:ext cx="0" cy="5048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6" idx="4"/>
            <a:endCxn id="12" idx="0"/>
          </p:cNvCxnSpPr>
          <p:nvPr/>
        </p:nvCxnSpPr>
        <p:spPr>
          <a:xfrm>
            <a:off x="6293174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8" idx="3"/>
            <a:endCxn id="12" idx="7"/>
          </p:cNvCxnSpPr>
          <p:nvPr/>
        </p:nvCxnSpPr>
        <p:spPr>
          <a:xfrm flipH="1">
            <a:off x="6373996" y="1791277"/>
            <a:ext cx="571781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5"/>
            <a:endCxn id="20" idx="1"/>
          </p:cNvCxnSpPr>
          <p:nvPr/>
        </p:nvCxnSpPr>
        <p:spPr>
          <a:xfrm>
            <a:off x="7107421" y="2477077"/>
            <a:ext cx="562256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9" idx="3"/>
            <a:endCxn id="11" idx="7"/>
          </p:cNvCxnSpPr>
          <p:nvPr/>
        </p:nvCxnSpPr>
        <p:spPr>
          <a:xfrm flipH="1">
            <a:off x="7107421" y="1791277"/>
            <a:ext cx="562256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5" idx="3"/>
            <a:endCxn id="16" idx="7"/>
          </p:cNvCxnSpPr>
          <p:nvPr/>
        </p:nvCxnSpPr>
        <p:spPr>
          <a:xfrm flipH="1">
            <a:off x="6373996" y="3220027"/>
            <a:ext cx="571781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20" idx="3"/>
            <a:endCxn id="17" idx="7"/>
          </p:cNvCxnSpPr>
          <p:nvPr/>
        </p:nvCxnSpPr>
        <p:spPr>
          <a:xfrm flipH="1">
            <a:off x="7107421" y="3210502"/>
            <a:ext cx="562256" cy="58130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5" idx="5"/>
            <a:endCxn id="12" idx="1"/>
          </p:cNvCxnSpPr>
          <p:nvPr/>
        </p:nvCxnSpPr>
        <p:spPr>
          <a:xfrm>
            <a:off x="5659621" y="1791277"/>
            <a:ext cx="552731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752023" y="4355619"/>
            <a:ext cx="4226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Red edges form a matching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714136" y="5008779"/>
            <a:ext cx="4200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Blue edges do not form a matching </a:t>
            </a:r>
          </a:p>
        </p:txBody>
      </p:sp>
    </p:spTree>
    <p:extLst>
      <p:ext uri="{BB962C8B-B14F-4D97-AF65-F5344CB8AC3E}">
        <p14:creationId xmlns:p14="http://schemas.microsoft.com/office/powerpoint/2010/main" val="351644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Winning strategy for the path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832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A matching is perfect if all vertices are matched.</a:t>
            </a:r>
          </a:p>
          <a:p>
            <a:pPr marL="0" indent="0">
              <a:buNone/>
            </a:pPr>
            <a:r>
              <a:rPr lang="en-IN" dirty="0"/>
              <a:t>If G has a perfect matching </a:t>
            </a:r>
            <a:r>
              <a:rPr lang="en-IN" dirty="0">
                <a:solidFill>
                  <a:srgbClr val="00B0F0"/>
                </a:solidFill>
              </a:rPr>
              <a:t>Player 2</a:t>
            </a:r>
            <a:r>
              <a:rPr lang="en-IN" dirty="0"/>
              <a:t> has a winning strategy.</a:t>
            </a:r>
          </a:p>
          <a:p>
            <a:pPr marL="0" indent="0">
              <a:buNone/>
            </a:pPr>
            <a:r>
              <a:rPr lang="en-IN" dirty="0"/>
              <a:t>Whatever </a:t>
            </a:r>
            <a:r>
              <a:rPr lang="en-IN" dirty="0">
                <a:solidFill>
                  <a:srgbClr val="FF0000"/>
                </a:solidFill>
              </a:rPr>
              <a:t>Player 1</a:t>
            </a:r>
            <a:r>
              <a:rPr lang="en-IN" dirty="0"/>
              <a:t> picks, </a:t>
            </a:r>
            <a:r>
              <a:rPr lang="en-IN" dirty="0">
                <a:solidFill>
                  <a:srgbClr val="00B0F0"/>
                </a:solidFill>
              </a:rPr>
              <a:t>Player 2</a:t>
            </a:r>
            <a:r>
              <a:rPr lang="en-IN" dirty="0"/>
              <a:t> picks its matched partner.</a:t>
            </a:r>
          </a:p>
        </p:txBody>
      </p:sp>
      <p:sp>
        <p:nvSpPr>
          <p:cNvPr id="5" name="Oval 4"/>
          <p:cNvSpPr/>
          <p:nvPr/>
        </p:nvSpPr>
        <p:spPr>
          <a:xfrm>
            <a:off x="5464499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178874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74024" y="30344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912299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36199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636199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912299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178874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464499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178874" y="30344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912299" y="302490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8874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912299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464499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636199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36199" y="301538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5" idx="6"/>
            <a:endCxn id="6" idx="2"/>
          </p:cNvCxnSpPr>
          <p:nvPr/>
        </p:nvCxnSpPr>
        <p:spPr>
          <a:xfrm>
            <a:off x="5693099" y="1710455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9" idx="4"/>
            <a:endCxn id="10" idx="0"/>
          </p:cNvCxnSpPr>
          <p:nvPr/>
        </p:nvCxnSpPr>
        <p:spPr>
          <a:xfrm>
            <a:off x="7750499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8" idx="6"/>
            <a:endCxn id="9" idx="2"/>
          </p:cNvCxnSpPr>
          <p:nvPr/>
        </p:nvCxnSpPr>
        <p:spPr>
          <a:xfrm>
            <a:off x="7140899" y="1710455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" idx="6"/>
            <a:endCxn id="8" idx="2"/>
          </p:cNvCxnSpPr>
          <p:nvPr/>
        </p:nvCxnSpPr>
        <p:spPr>
          <a:xfrm>
            <a:off x="6407474" y="1710455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6"/>
            <a:endCxn id="11" idx="2"/>
          </p:cNvCxnSpPr>
          <p:nvPr/>
        </p:nvCxnSpPr>
        <p:spPr>
          <a:xfrm>
            <a:off x="6407474" y="2396255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5" idx="0"/>
            <a:endCxn id="11" idx="4"/>
          </p:cNvCxnSpPr>
          <p:nvPr/>
        </p:nvCxnSpPr>
        <p:spPr>
          <a:xfrm flipV="1">
            <a:off x="7026599" y="2510555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8" idx="4"/>
            <a:endCxn id="11" idx="0"/>
          </p:cNvCxnSpPr>
          <p:nvPr/>
        </p:nvCxnSpPr>
        <p:spPr>
          <a:xfrm>
            <a:off x="7026599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2" idx="3"/>
            <a:endCxn id="7" idx="7"/>
          </p:cNvCxnSpPr>
          <p:nvPr/>
        </p:nvCxnSpPr>
        <p:spPr>
          <a:xfrm flipH="1">
            <a:off x="5669146" y="2477077"/>
            <a:ext cx="543206" cy="59083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5" idx="4"/>
            <a:endCxn id="13" idx="0"/>
          </p:cNvCxnSpPr>
          <p:nvPr/>
        </p:nvCxnSpPr>
        <p:spPr>
          <a:xfrm>
            <a:off x="5578799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4"/>
            <a:endCxn id="7" idx="0"/>
          </p:cNvCxnSpPr>
          <p:nvPr/>
        </p:nvCxnSpPr>
        <p:spPr>
          <a:xfrm>
            <a:off x="5578799" y="2510555"/>
            <a:ext cx="9525" cy="52387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2" idx="4"/>
            <a:endCxn id="14" idx="0"/>
          </p:cNvCxnSpPr>
          <p:nvPr/>
        </p:nvCxnSpPr>
        <p:spPr>
          <a:xfrm>
            <a:off x="6293174" y="2510555"/>
            <a:ext cx="0" cy="52387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4"/>
            <a:endCxn id="16" idx="0"/>
          </p:cNvCxnSpPr>
          <p:nvPr/>
        </p:nvCxnSpPr>
        <p:spPr>
          <a:xfrm>
            <a:off x="6293174" y="3263030"/>
            <a:ext cx="0" cy="4953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7" idx="4"/>
            <a:endCxn id="18" idx="0"/>
          </p:cNvCxnSpPr>
          <p:nvPr/>
        </p:nvCxnSpPr>
        <p:spPr>
          <a:xfrm flipH="1">
            <a:off x="5578799" y="3263030"/>
            <a:ext cx="9525" cy="4953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4" idx="6"/>
            <a:endCxn id="15" idx="2"/>
          </p:cNvCxnSpPr>
          <p:nvPr/>
        </p:nvCxnSpPr>
        <p:spPr>
          <a:xfrm flipV="1">
            <a:off x="6407474" y="3139205"/>
            <a:ext cx="504825" cy="95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6"/>
            <a:endCxn id="17" idx="2"/>
          </p:cNvCxnSpPr>
          <p:nvPr/>
        </p:nvCxnSpPr>
        <p:spPr>
          <a:xfrm>
            <a:off x="6407474" y="3872630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3" idx="6"/>
            <a:endCxn id="12" idx="2"/>
          </p:cNvCxnSpPr>
          <p:nvPr/>
        </p:nvCxnSpPr>
        <p:spPr>
          <a:xfrm>
            <a:off x="5693099" y="2396255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7" idx="6"/>
            <a:endCxn id="14" idx="2"/>
          </p:cNvCxnSpPr>
          <p:nvPr/>
        </p:nvCxnSpPr>
        <p:spPr>
          <a:xfrm>
            <a:off x="5702624" y="3148730"/>
            <a:ext cx="47625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8" idx="6"/>
            <a:endCxn id="16" idx="2"/>
          </p:cNvCxnSpPr>
          <p:nvPr/>
        </p:nvCxnSpPr>
        <p:spPr>
          <a:xfrm>
            <a:off x="5693099" y="3872630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1" idx="6"/>
            <a:endCxn id="10" idx="2"/>
          </p:cNvCxnSpPr>
          <p:nvPr/>
        </p:nvCxnSpPr>
        <p:spPr>
          <a:xfrm>
            <a:off x="7140899" y="2396255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0" idx="4"/>
            <a:endCxn id="20" idx="0"/>
          </p:cNvCxnSpPr>
          <p:nvPr/>
        </p:nvCxnSpPr>
        <p:spPr>
          <a:xfrm>
            <a:off x="7750499" y="2510555"/>
            <a:ext cx="0" cy="5048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6"/>
            <a:endCxn id="20" idx="2"/>
          </p:cNvCxnSpPr>
          <p:nvPr/>
        </p:nvCxnSpPr>
        <p:spPr>
          <a:xfrm flipV="1">
            <a:off x="7140899" y="3129680"/>
            <a:ext cx="495300" cy="95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20" idx="4"/>
            <a:endCxn id="19" idx="0"/>
          </p:cNvCxnSpPr>
          <p:nvPr/>
        </p:nvCxnSpPr>
        <p:spPr>
          <a:xfrm>
            <a:off x="7750499" y="3243980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7" idx="6"/>
            <a:endCxn id="19" idx="2"/>
          </p:cNvCxnSpPr>
          <p:nvPr/>
        </p:nvCxnSpPr>
        <p:spPr>
          <a:xfrm>
            <a:off x="7140899" y="3872630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5" idx="4"/>
            <a:endCxn id="17" idx="0"/>
          </p:cNvCxnSpPr>
          <p:nvPr/>
        </p:nvCxnSpPr>
        <p:spPr>
          <a:xfrm>
            <a:off x="7026599" y="3253505"/>
            <a:ext cx="0" cy="5048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6" idx="4"/>
            <a:endCxn id="12" idx="0"/>
          </p:cNvCxnSpPr>
          <p:nvPr/>
        </p:nvCxnSpPr>
        <p:spPr>
          <a:xfrm>
            <a:off x="6293174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8" idx="3"/>
            <a:endCxn id="12" idx="7"/>
          </p:cNvCxnSpPr>
          <p:nvPr/>
        </p:nvCxnSpPr>
        <p:spPr>
          <a:xfrm flipH="1">
            <a:off x="6373996" y="1791277"/>
            <a:ext cx="571781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5"/>
            <a:endCxn id="20" idx="1"/>
          </p:cNvCxnSpPr>
          <p:nvPr/>
        </p:nvCxnSpPr>
        <p:spPr>
          <a:xfrm>
            <a:off x="7107421" y="2477077"/>
            <a:ext cx="562256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9" idx="3"/>
            <a:endCxn id="11" idx="7"/>
          </p:cNvCxnSpPr>
          <p:nvPr/>
        </p:nvCxnSpPr>
        <p:spPr>
          <a:xfrm flipH="1">
            <a:off x="7107421" y="1791277"/>
            <a:ext cx="562256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5" idx="3"/>
            <a:endCxn id="16" idx="7"/>
          </p:cNvCxnSpPr>
          <p:nvPr/>
        </p:nvCxnSpPr>
        <p:spPr>
          <a:xfrm flipH="1">
            <a:off x="6373996" y="3220027"/>
            <a:ext cx="571781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20" idx="3"/>
            <a:endCxn id="17" idx="7"/>
          </p:cNvCxnSpPr>
          <p:nvPr/>
        </p:nvCxnSpPr>
        <p:spPr>
          <a:xfrm flipH="1">
            <a:off x="7107421" y="3210502"/>
            <a:ext cx="562256" cy="58130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5" idx="5"/>
            <a:endCxn id="12" idx="1"/>
          </p:cNvCxnSpPr>
          <p:nvPr/>
        </p:nvCxnSpPr>
        <p:spPr>
          <a:xfrm>
            <a:off x="5659621" y="1791277"/>
            <a:ext cx="552731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44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1687"/>
          </a:xfrm>
        </p:spPr>
        <p:txBody>
          <a:bodyPr>
            <a:normAutofit fontScale="90000"/>
          </a:bodyPr>
          <a:lstStyle/>
          <a:p>
            <a:r>
              <a:rPr lang="en-IN" dirty="0"/>
              <a:t>Winning strategy for the path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569" y="1247698"/>
            <a:ext cx="4821286" cy="52416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dirty="0"/>
              <a:t>If G does not have a perfect matching </a:t>
            </a:r>
            <a:r>
              <a:rPr lang="en-IN" dirty="0">
                <a:solidFill>
                  <a:srgbClr val="FF0000"/>
                </a:solidFill>
              </a:rPr>
              <a:t>Player 1 </a:t>
            </a:r>
            <a:r>
              <a:rPr lang="en-IN" dirty="0"/>
              <a:t>has a winning strategy.</a:t>
            </a:r>
          </a:p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</a:rPr>
              <a:t>Player 1</a:t>
            </a:r>
            <a:r>
              <a:rPr lang="en-IN" dirty="0"/>
              <a:t> picks a maximum matching.</a:t>
            </a:r>
          </a:p>
          <a:p>
            <a:pPr marL="0" indent="0">
              <a:buNone/>
            </a:pPr>
            <a:r>
              <a:rPr lang="en-IN" dirty="0"/>
              <a:t>It starts from an unmatched vertex.</a:t>
            </a:r>
          </a:p>
          <a:p>
            <a:pPr marL="0" indent="0">
              <a:buNone/>
            </a:pPr>
            <a:r>
              <a:rPr lang="en-IN" dirty="0"/>
              <a:t>Now </a:t>
            </a:r>
            <a:r>
              <a:rPr lang="en-IN" dirty="0">
                <a:solidFill>
                  <a:srgbClr val="00B0F0"/>
                </a:solidFill>
              </a:rPr>
              <a:t>Player 2</a:t>
            </a:r>
            <a:r>
              <a:rPr lang="en-IN" dirty="0"/>
              <a:t> has to pick a matched vertex and </a:t>
            </a:r>
            <a:r>
              <a:rPr lang="en-IN" dirty="0">
                <a:solidFill>
                  <a:srgbClr val="FF0000"/>
                </a:solidFill>
              </a:rPr>
              <a:t>Player 1</a:t>
            </a:r>
            <a:r>
              <a:rPr lang="en-IN" dirty="0"/>
              <a:t> can pick its partner in the matching.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5464499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178874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74024" y="30344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912299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36199" y="15961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636199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912299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178874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464499" y="228195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178874" y="30344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912299" y="3024905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8874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912299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636199" y="375833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36199" y="3015380"/>
            <a:ext cx="228600" cy="2286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>
            <a:stCxn id="9" idx="4"/>
            <a:endCxn id="10" idx="0"/>
          </p:cNvCxnSpPr>
          <p:nvPr/>
        </p:nvCxnSpPr>
        <p:spPr>
          <a:xfrm>
            <a:off x="7750499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8" idx="6"/>
            <a:endCxn id="9" idx="2"/>
          </p:cNvCxnSpPr>
          <p:nvPr/>
        </p:nvCxnSpPr>
        <p:spPr>
          <a:xfrm>
            <a:off x="7140899" y="1710455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6"/>
            <a:endCxn id="11" idx="2"/>
          </p:cNvCxnSpPr>
          <p:nvPr/>
        </p:nvCxnSpPr>
        <p:spPr>
          <a:xfrm>
            <a:off x="6407474" y="2396255"/>
            <a:ext cx="50482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5" idx="0"/>
            <a:endCxn id="11" idx="4"/>
          </p:cNvCxnSpPr>
          <p:nvPr/>
        </p:nvCxnSpPr>
        <p:spPr>
          <a:xfrm flipV="1">
            <a:off x="7026599" y="2510555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8" idx="4"/>
            <a:endCxn id="11" idx="0"/>
          </p:cNvCxnSpPr>
          <p:nvPr/>
        </p:nvCxnSpPr>
        <p:spPr>
          <a:xfrm>
            <a:off x="7026599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2" idx="3"/>
            <a:endCxn id="7" idx="7"/>
          </p:cNvCxnSpPr>
          <p:nvPr/>
        </p:nvCxnSpPr>
        <p:spPr>
          <a:xfrm flipH="1">
            <a:off x="5669146" y="2477077"/>
            <a:ext cx="543206" cy="59083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5" idx="4"/>
            <a:endCxn id="13" idx="0"/>
          </p:cNvCxnSpPr>
          <p:nvPr/>
        </p:nvCxnSpPr>
        <p:spPr>
          <a:xfrm>
            <a:off x="5578799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2" idx="4"/>
            <a:endCxn id="14" idx="0"/>
          </p:cNvCxnSpPr>
          <p:nvPr/>
        </p:nvCxnSpPr>
        <p:spPr>
          <a:xfrm>
            <a:off x="6293174" y="2510555"/>
            <a:ext cx="0" cy="52387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4"/>
            <a:endCxn id="16" idx="0"/>
          </p:cNvCxnSpPr>
          <p:nvPr/>
        </p:nvCxnSpPr>
        <p:spPr>
          <a:xfrm>
            <a:off x="6293174" y="3263030"/>
            <a:ext cx="0" cy="4953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4" idx="6"/>
            <a:endCxn id="15" idx="2"/>
          </p:cNvCxnSpPr>
          <p:nvPr/>
        </p:nvCxnSpPr>
        <p:spPr>
          <a:xfrm flipV="1">
            <a:off x="6407474" y="3139205"/>
            <a:ext cx="504825" cy="95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3" idx="6"/>
            <a:endCxn id="12" idx="2"/>
          </p:cNvCxnSpPr>
          <p:nvPr/>
        </p:nvCxnSpPr>
        <p:spPr>
          <a:xfrm>
            <a:off x="5693099" y="2396255"/>
            <a:ext cx="48577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7" idx="6"/>
            <a:endCxn id="14" idx="2"/>
          </p:cNvCxnSpPr>
          <p:nvPr/>
        </p:nvCxnSpPr>
        <p:spPr>
          <a:xfrm>
            <a:off x="5702624" y="3148730"/>
            <a:ext cx="47625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7" idx="5"/>
            <a:endCxn id="16" idx="2"/>
          </p:cNvCxnSpPr>
          <p:nvPr/>
        </p:nvCxnSpPr>
        <p:spPr>
          <a:xfrm>
            <a:off x="5669146" y="3229552"/>
            <a:ext cx="509728" cy="64307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1" idx="6"/>
            <a:endCxn id="10" idx="2"/>
          </p:cNvCxnSpPr>
          <p:nvPr/>
        </p:nvCxnSpPr>
        <p:spPr>
          <a:xfrm>
            <a:off x="7140899" y="2396255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6"/>
            <a:endCxn id="20" idx="2"/>
          </p:cNvCxnSpPr>
          <p:nvPr/>
        </p:nvCxnSpPr>
        <p:spPr>
          <a:xfrm flipV="1">
            <a:off x="7140899" y="3129680"/>
            <a:ext cx="495300" cy="95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20" idx="4"/>
            <a:endCxn id="19" idx="0"/>
          </p:cNvCxnSpPr>
          <p:nvPr/>
        </p:nvCxnSpPr>
        <p:spPr>
          <a:xfrm>
            <a:off x="7750499" y="3243980"/>
            <a:ext cx="0" cy="5143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7" idx="6"/>
            <a:endCxn id="19" idx="2"/>
          </p:cNvCxnSpPr>
          <p:nvPr/>
        </p:nvCxnSpPr>
        <p:spPr>
          <a:xfrm>
            <a:off x="7140899" y="3872630"/>
            <a:ext cx="4953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5" idx="4"/>
            <a:endCxn id="17" idx="0"/>
          </p:cNvCxnSpPr>
          <p:nvPr/>
        </p:nvCxnSpPr>
        <p:spPr>
          <a:xfrm>
            <a:off x="7026599" y="3253505"/>
            <a:ext cx="0" cy="50482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6" idx="4"/>
            <a:endCxn id="12" idx="0"/>
          </p:cNvCxnSpPr>
          <p:nvPr/>
        </p:nvCxnSpPr>
        <p:spPr>
          <a:xfrm>
            <a:off x="6293174" y="1824755"/>
            <a:ext cx="0" cy="4572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8" idx="3"/>
            <a:endCxn id="12" idx="7"/>
          </p:cNvCxnSpPr>
          <p:nvPr/>
        </p:nvCxnSpPr>
        <p:spPr>
          <a:xfrm flipH="1">
            <a:off x="6373996" y="1791277"/>
            <a:ext cx="571781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5"/>
            <a:endCxn id="20" idx="1"/>
          </p:cNvCxnSpPr>
          <p:nvPr/>
        </p:nvCxnSpPr>
        <p:spPr>
          <a:xfrm>
            <a:off x="7107421" y="2477077"/>
            <a:ext cx="562256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9" idx="3"/>
            <a:endCxn id="11" idx="7"/>
          </p:cNvCxnSpPr>
          <p:nvPr/>
        </p:nvCxnSpPr>
        <p:spPr>
          <a:xfrm flipH="1">
            <a:off x="7107421" y="1791277"/>
            <a:ext cx="562256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5" idx="3"/>
            <a:endCxn id="16" idx="7"/>
          </p:cNvCxnSpPr>
          <p:nvPr/>
        </p:nvCxnSpPr>
        <p:spPr>
          <a:xfrm flipH="1">
            <a:off x="6373996" y="3220027"/>
            <a:ext cx="571781" cy="5717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20" idx="3"/>
            <a:endCxn id="17" idx="7"/>
          </p:cNvCxnSpPr>
          <p:nvPr/>
        </p:nvCxnSpPr>
        <p:spPr>
          <a:xfrm flipH="1">
            <a:off x="7107421" y="3210502"/>
            <a:ext cx="562256" cy="58130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5" idx="5"/>
            <a:endCxn id="12" idx="1"/>
          </p:cNvCxnSpPr>
          <p:nvPr/>
        </p:nvCxnSpPr>
        <p:spPr>
          <a:xfrm>
            <a:off x="5659621" y="1791277"/>
            <a:ext cx="552731" cy="5241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42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063"/>
          </a:xfrm>
        </p:spPr>
        <p:txBody>
          <a:bodyPr/>
          <a:lstStyle/>
          <a:p>
            <a:r>
              <a:rPr lang="en-IN" dirty="0"/>
              <a:t>Finally, the secret of the card trick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24"/>
            <a:ext cx="8229600" cy="5220667"/>
          </a:xfrm>
        </p:spPr>
        <p:txBody>
          <a:bodyPr>
            <a:normAutofit lnSpcReduction="10000"/>
          </a:bodyPr>
          <a:lstStyle/>
          <a:p>
            <a:r>
              <a:rPr lang="en-IN" dirty="0"/>
              <a:t>Amongst the 5 cards you chose, two have to be of the same suit, say club.</a:t>
            </a:r>
          </a:p>
          <a:p>
            <a:r>
              <a:rPr lang="en-IN" dirty="0"/>
              <a:t>If the two clubs were 5C and 10C, then the assistant returns 10C to the audience.</a:t>
            </a:r>
          </a:p>
          <a:p>
            <a:r>
              <a:rPr lang="en-IN" dirty="0"/>
              <a:t>The first card the assistant shows me is 5C. So that I know the suit of the hidden card.</a:t>
            </a:r>
          </a:p>
          <a:p>
            <a:r>
              <a:rPr lang="en-IN" dirty="0"/>
              <a:t>There are 6 permutations of the remaining 3 cards. Using these the assistant generates a number from 1 to 6 which I then add to 5 to get the value of the hidden card.</a:t>
            </a:r>
          </a:p>
        </p:txBody>
      </p:sp>
    </p:spTree>
    <p:extLst>
      <p:ext uri="{BB962C8B-B14F-4D97-AF65-F5344CB8AC3E}">
        <p14:creationId xmlns:p14="http://schemas.microsoft.com/office/powerpoint/2010/main" val="17467268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What does this have to do with </a:t>
            </a:r>
            <a:r>
              <a:rPr lang="en-IN" dirty="0" err="1"/>
              <a:t>matchings</a:t>
            </a:r>
            <a:r>
              <a:rPr lang="en-IN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IN" dirty="0"/>
                  <a:t>The assistant can convey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5×4!</m:t>
                    </m:r>
                    <m:r>
                      <a:rPr lang="en-IN" b="0" i="0" smtClean="0">
                        <a:latin typeface="Cambria Math" panose="02040503050406030204" pitchFamily="18" charset="0"/>
                      </a:rPr>
                      <m:t>=120</m:t>
                    </m:r>
                  </m:oMath>
                </a14:m>
                <a:r>
                  <a:rPr lang="en-IN" dirty="0"/>
                  <a:t> pieces of information.</a:t>
                </a:r>
              </a:p>
              <a:p>
                <a:r>
                  <a:rPr lang="en-IN" dirty="0"/>
                  <a:t>Information theory says that it may be possible to work with a deck of 124 cards.</a:t>
                </a:r>
              </a:p>
              <a:p>
                <a:r>
                  <a:rPr lang="en-IN" dirty="0"/>
                  <a:t>This </a:t>
                </a:r>
                <a:r>
                  <a:rPr lang="en-IN" dirty="0" err="1"/>
                  <a:t>upperbound</a:t>
                </a:r>
                <a:r>
                  <a:rPr lang="en-IN" dirty="0"/>
                  <a:t> can be achieved using </a:t>
                </a:r>
                <a:r>
                  <a:rPr lang="en-IN" dirty="0" err="1"/>
                  <a:t>matchings</a:t>
                </a:r>
                <a:r>
                  <a:rPr lang="en-IN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617" r="-74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5873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40"/>
          </a:xfrm>
        </p:spPr>
        <p:txBody>
          <a:bodyPr>
            <a:normAutofit fontScale="90000"/>
          </a:bodyPr>
          <a:lstStyle/>
          <a:p>
            <a:r>
              <a:rPr lang="en-IN" sz="3600" dirty="0"/>
              <a:t>Using </a:t>
            </a:r>
            <a:r>
              <a:rPr lang="en-IN" sz="3600" dirty="0" err="1"/>
              <a:t>matchings</a:t>
            </a:r>
            <a:r>
              <a:rPr lang="en-IN" sz="3600" dirty="0"/>
              <a:t> to get to the </a:t>
            </a:r>
            <a:r>
              <a:rPr lang="en-IN" sz="3600" dirty="0" err="1"/>
              <a:t>upperbound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8702"/>
            <a:ext cx="8229600" cy="5037462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Make a bipartite graph where vertices on left are all subsets of 5 cards. </a:t>
            </a:r>
          </a:p>
          <a:p>
            <a:r>
              <a:rPr lang="en-IN" dirty="0"/>
              <a:t>Vertices on right are all possible 4 card sequences.</a:t>
            </a:r>
          </a:p>
          <a:p>
            <a:r>
              <a:rPr lang="en-IN" dirty="0"/>
              <a:t>There is an edge between two vertices if the 4 cards on the right are a subset of the 5 cards on the left.</a:t>
            </a:r>
          </a:p>
          <a:p>
            <a:r>
              <a:rPr lang="en-IN" dirty="0"/>
              <a:t>Note each vertex has degree 120 and so graph has a perfect matching.</a:t>
            </a:r>
          </a:p>
          <a:p>
            <a:r>
              <a:rPr lang="en-IN" dirty="0"/>
              <a:t>This matching tells the assistant what sequence to give when presented with a certain set of 5 cards. Ditto for magician.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87537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730"/>
          </a:xfrm>
        </p:spPr>
        <p:txBody>
          <a:bodyPr>
            <a:normAutofit/>
          </a:bodyPr>
          <a:lstStyle/>
          <a:p>
            <a:r>
              <a:rPr lang="en-IN" dirty="0"/>
              <a:t>Thank You</a:t>
            </a:r>
            <a:br>
              <a:rPr lang="en-IN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5347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2111</Words>
  <Application>Microsoft Office PowerPoint</Application>
  <PresentationFormat>On-screen Show (4:3)</PresentationFormat>
  <Paragraphs>581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Cambria Math</vt:lpstr>
      <vt:lpstr>Office Theme</vt:lpstr>
      <vt:lpstr>Match making</vt:lpstr>
      <vt:lpstr>Lets begin with a card trick!</vt:lpstr>
      <vt:lpstr>The card trick</vt:lpstr>
      <vt:lpstr>A 2-player Path Game</vt:lpstr>
      <vt:lpstr>A 2-player Path Game</vt:lpstr>
      <vt:lpstr>A card puzzle</vt:lpstr>
      <vt:lpstr>A card puzzle</vt:lpstr>
      <vt:lpstr>Pairing Players</vt:lpstr>
      <vt:lpstr>Pairing Players</vt:lpstr>
      <vt:lpstr>Pairing Players</vt:lpstr>
      <vt:lpstr>Hall’s theorem</vt:lpstr>
      <vt:lpstr>Solution to the card puzzle</vt:lpstr>
      <vt:lpstr>Solution to the card puzzle</vt:lpstr>
      <vt:lpstr>Solution to the card puzzle</vt:lpstr>
      <vt:lpstr>Stable Marriages</vt:lpstr>
      <vt:lpstr>Stable Marriages</vt:lpstr>
      <vt:lpstr>Men propose women dispose</vt:lpstr>
      <vt:lpstr>Men propose women dispose</vt:lpstr>
      <vt:lpstr>Men propose women dispose</vt:lpstr>
      <vt:lpstr>Men propose women dispose</vt:lpstr>
      <vt:lpstr>Is this any use?</vt:lpstr>
      <vt:lpstr>PowerPoint Presentation</vt:lpstr>
      <vt:lpstr>Google Adwords</vt:lpstr>
      <vt:lpstr>The adwords problem</vt:lpstr>
      <vt:lpstr>Adwords and online mathing</vt:lpstr>
      <vt:lpstr>Matching in non-bipartite graphs</vt:lpstr>
      <vt:lpstr>Winning strategy for the path game</vt:lpstr>
      <vt:lpstr>Winning strategy for the path game</vt:lpstr>
      <vt:lpstr>Finally, the secret of the card trick</vt:lpstr>
      <vt:lpstr>What does this have to do with matchings?</vt:lpstr>
      <vt:lpstr>Using matchings to get to the upperbound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naveen</dc:creator>
  <cp:lastModifiedBy>Naveen Garg</cp:lastModifiedBy>
  <cp:revision>72</cp:revision>
  <dcterms:created xsi:type="dcterms:W3CDTF">2006-08-16T00:00:00Z</dcterms:created>
  <dcterms:modified xsi:type="dcterms:W3CDTF">2021-12-22T07:36:31Z</dcterms:modified>
</cp:coreProperties>
</file>