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4.xml" ContentType="application/vnd.openxmlformats-officedocument.presentationml.slide+xml"/>
  <Override PartName="/ppt/slideLayouts/slideLayout1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ags/tag1.xml" ContentType="application/vnd.openxmlformats-officedocument.presentationml.tag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9"/>
  </p:notesMasterIdLst>
  <p:sldIdLst>
    <p:sldId id="256" r:id="rId2"/>
    <p:sldId id="715" r:id="rId3"/>
    <p:sldId id="720" r:id="rId4"/>
    <p:sldId id="721" r:id="rId5"/>
    <p:sldId id="722" r:id="rId6"/>
    <p:sldId id="725" r:id="rId7"/>
    <p:sldId id="724" r:id="rId8"/>
    <p:sldId id="726" r:id="rId9"/>
    <p:sldId id="727" r:id="rId10"/>
    <p:sldId id="728" r:id="rId11"/>
    <p:sldId id="729" r:id="rId12"/>
    <p:sldId id="730" r:id="rId13"/>
    <p:sldId id="731" r:id="rId14"/>
    <p:sldId id="732" r:id="rId15"/>
    <p:sldId id="733" r:id="rId16"/>
    <p:sldId id="734" r:id="rId17"/>
    <p:sldId id="735" r:id="rId18"/>
  </p:sldIdLst>
  <p:sldSz cx="9144000" cy="6858000" type="screen4x3"/>
  <p:notesSz cx="6858000" cy="9144000"/>
  <p:embeddedFontLst>
    <p:embeddedFont>
      <p:font typeface="Cambria Math" panose="02040503050406030204" pitchFamily="18" charset="0"/>
      <p:regular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Comic Sans MS" panose="030F0702030302020204" pitchFamily="66" charset="0"/>
      <p:regular r:id="rId25"/>
      <p:bold r:id="rId26"/>
    </p:embeddedFont>
  </p:embeddedFontLst>
  <p:custDataLst>
    <p:tags r:id="rId2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408">
          <p15:clr>
            <a:srgbClr val="A4A3A4"/>
          </p15:clr>
        </p15:guide>
        <p15:guide id="2" pos="494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0000FF"/>
    <a:srgbClr val="9EFC9E"/>
    <a:srgbClr val="FFFFFF"/>
    <a:srgbClr val="F2DCDB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35" autoAdjust="0"/>
    <p:restoredTop sz="94718" autoAdjust="0"/>
  </p:normalViewPr>
  <p:slideViewPr>
    <p:cSldViewPr>
      <p:cViewPr varScale="1">
        <p:scale>
          <a:sx n="96" d="100"/>
          <a:sy n="96" d="100"/>
        </p:scale>
        <p:origin x="-1332" y="-108"/>
      </p:cViewPr>
      <p:guideLst>
        <p:guide orient="horz" pos="3408"/>
        <p:guide pos="4944"/>
      </p:guideLst>
    </p:cSldViewPr>
  </p:slideViewPr>
  <p:outlineViewPr>
    <p:cViewPr>
      <p:scale>
        <a:sx n="33" d="100"/>
        <a:sy n="33" d="100"/>
      </p:scale>
      <p:origin x="0" y="892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207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34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gs" Target="tags/tag1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E08BC3-2539-44BA-9FEB-B692D0ACEDC2}" type="datetimeFigureOut">
              <a:rPr lang="en-US" smtClean="0"/>
              <a:pPr/>
              <a:t>06-Dec-22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BDAF7E-E442-40DD-BF65-D615D25397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001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C800D-86F8-4AFB-8C62-B46369624ADD}" type="datetimeFigureOut">
              <a:rPr lang="en-US" smtClean="0"/>
              <a:pPr/>
              <a:t>06-Dec-22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A21DD-DC41-404E-B3D8-73C91BBAFF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C800D-86F8-4AFB-8C62-B46369624ADD}" type="datetimeFigureOut">
              <a:rPr lang="en-US" smtClean="0"/>
              <a:pPr/>
              <a:t>06-Dec-22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A21DD-DC41-404E-B3D8-73C91BBAFFA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1371600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67125"/>
            <a:ext cx="7772400" cy="1362075"/>
          </a:xfrm>
        </p:spPr>
        <p:txBody>
          <a:bodyPr anchor="t"/>
          <a:lstStyle>
            <a:lvl1pPr algn="r">
              <a:defRPr sz="4000" b="1" cap="none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6693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C800D-86F8-4AFB-8C62-B46369624ADD}" type="datetimeFigureOut">
              <a:rPr lang="en-US" smtClean="0"/>
              <a:pPr/>
              <a:t>06-Dec-22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A21DD-DC41-404E-B3D8-73C91BBAFF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C800D-86F8-4AFB-8C62-B46369624ADD}" type="datetimeFigureOut">
              <a:rPr lang="en-US" smtClean="0"/>
              <a:pPr/>
              <a:t>06-Dec-22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A21DD-DC41-404E-B3D8-73C91BBAFF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C800D-86F8-4AFB-8C62-B46369624ADD}" type="datetimeFigureOut">
              <a:rPr lang="en-US" smtClean="0"/>
              <a:pPr/>
              <a:t>06-Dec-22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A21DD-DC41-404E-B3D8-73C91BBAFFA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9144000" cy="1371600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C800D-86F8-4AFB-8C62-B46369624ADD}" type="datetimeFigureOut">
              <a:rPr lang="en-US" smtClean="0"/>
              <a:pPr/>
              <a:t>06-Dec-22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A21DD-DC41-404E-B3D8-73C91BBAFF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C800D-86F8-4AFB-8C62-B46369624ADD}" type="datetimeFigureOut">
              <a:rPr lang="en-US" smtClean="0"/>
              <a:pPr/>
              <a:t>06-Dec-22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A21DD-DC41-404E-B3D8-73C91BBAFF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C800D-86F8-4AFB-8C62-B46369624ADD}" type="datetimeFigureOut">
              <a:rPr lang="en-US" smtClean="0"/>
              <a:pPr/>
              <a:t>06-Dec-22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A21DD-DC41-404E-B3D8-73C91BBAFF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C800D-86F8-4AFB-8C62-B46369624ADD}" type="datetimeFigureOut">
              <a:rPr lang="en-US" smtClean="0"/>
              <a:pPr/>
              <a:t>06-Dec-22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A21DD-DC41-404E-B3D8-73C91BBAFF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C800D-86F8-4AFB-8C62-B46369624ADD}" type="datetimeFigureOut">
              <a:rPr lang="en-US" smtClean="0"/>
              <a:pPr/>
              <a:t>06-Dec-22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A21DD-DC41-404E-B3D8-73C91BBAFF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C800D-86F8-4AFB-8C62-B46369624ADD}" type="datetimeFigureOut">
              <a:rPr lang="en-US" smtClean="0"/>
              <a:pPr/>
              <a:t>06-Dec-22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A21DD-DC41-404E-B3D8-73C91BBAFF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AE57D9D-6D0E-4A21-A32A-EFAED76750C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EC800D-86F8-4AFB-8C62-B46369624ADD}" type="datetimeFigureOut">
              <a:rPr lang="en-US" smtClean="0"/>
              <a:pPr/>
              <a:t>06-Dec-22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A21DD-DC41-404E-B3D8-73C91BBAFFA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905000"/>
            <a:ext cx="8763000" cy="13716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2"/>
                </a:solidFill>
                <a:latin typeface="Comic Sans MS" pitchFamily="66" charset="0"/>
              </a:rPr>
              <a:t>Learning with Experts</a:t>
            </a:r>
            <a:endParaRPr lang="en-US" b="1" dirty="0">
              <a:solidFill>
                <a:schemeClr val="accent2"/>
              </a:solidFill>
              <a:latin typeface="Comic Sans MS" pitchFamily="66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i="1" dirty="0" smtClean="0">
                <a:solidFill>
                  <a:schemeClr val="accent1"/>
                </a:solidFill>
              </a:rPr>
              <a:t>Amit Kumar (IIT Delhi)</a:t>
            </a:r>
            <a:endParaRPr lang="en-US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Comic Sans MS" pitchFamily="66" charset="0"/>
              </a:rPr>
              <a:t>Multiple experts </a:t>
            </a:r>
            <a:endParaRPr lang="en-US" sz="3600" dirty="0">
              <a:latin typeface="Comic Sans MS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981200"/>
            <a:ext cx="58015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mic Sans MS" panose="030F0702030302020204" pitchFamily="66" charset="0"/>
              </a:rPr>
              <a:t>Multiple experts with conflicting recommendations…</a:t>
            </a:r>
          </a:p>
          <a:p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                                      whom to trust ??</a:t>
            </a:r>
            <a:endParaRPr lang="en-US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26" name="Picture 2" descr="India Enhanced RealVue™ Satellite Weather Map | AccuWeath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51460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Yahoo Weather - Apps on Google Pla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895600"/>
            <a:ext cx="1071562" cy="1071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6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8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10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12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7" name="Picture 13" descr="C:\Users\amitk\Desktop\wth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7719" y="2804427"/>
            <a:ext cx="1248281" cy="1248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15" descr="The Weather Network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8" descr="Image result for the weather network logo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43" name="Picture 19" descr="C:\Users\amitk\Desktop\weather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662" y="2852304"/>
            <a:ext cx="2305050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21" descr="Weather forecasting Severe weather Rain Storm, light rain, text, weather  Forecasting, logo png | PNGWing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23" descr="Weather forecasting Severe weather Rain Storm, light rain, text, weather  Forecasting, logo png | PNGWing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48" name="Picture 24" descr="C:\Users\amitk\Desktop\image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775" y="4419600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9" name="Picture 25" descr="C:\Users\amitk\Desktop\img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419600"/>
            <a:ext cx="1004318" cy="55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C:\Users\amitk\Desktop\img3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9904" y="4245768"/>
            <a:ext cx="838855" cy="904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5" descr="C:\Users\amitk\Desktop\img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5028" y="4419599"/>
            <a:ext cx="1004318" cy="55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1" name="Picture 27" descr="C:\Users\amitk\Desktop\img4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5740" y="5410200"/>
            <a:ext cx="824156" cy="889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5" descr="C:\Users\amitk\Desktop\img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753" y="5576103"/>
            <a:ext cx="1004318" cy="55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7" descr="C:\Users\amitk\Desktop\img4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9781" y="5410200"/>
            <a:ext cx="824156" cy="889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6" descr="C:\Users\amitk\Desktop\img3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7759" y="5303044"/>
            <a:ext cx="838855" cy="904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9191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Comic Sans MS" pitchFamily="66" charset="0"/>
              </a:rPr>
              <a:t>Multiple experts </a:t>
            </a:r>
            <a:endParaRPr lang="en-US" sz="3600" dirty="0">
              <a:latin typeface="Comic Sans MS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981200"/>
            <a:ext cx="6563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mic Sans MS" panose="030F0702030302020204" pitchFamily="66" charset="0"/>
              </a:rPr>
              <a:t>You want to invest money in stocks….which stocks to buy ??</a:t>
            </a:r>
            <a:endParaRPr lang="en-US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AutoShape 6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8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10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12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15" descr="The Weather Network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8" descr="Image result for the weather network logo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21" descr="Weather forecasting Severe weather Rain Storm, light rain, text, weather  Forecasting, logo png | PNGWing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23" descr="Weather forecasting Severe weather Rain Storm, light rain, text, weather  Forecasting, logo png | PNGWing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The Secret History of the Google Logo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1" name="Picture 3" descr="C:\Users\amitk\Desktop\temp\G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731" y="2743200"/>
            <a:ext cx="944562" cy="944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mitk\Desktop\temp\ap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6068" y="2514600"/>
            <a:ext cx="861645" cy="1066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amitk\Desktop\temp\inf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8450" y="2629694"/>
            <a:ext cx="1439165" cy="951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amitk\Desktop\temp\face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514600"/>
            <a:ext cx="1200150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amitk\Desktop\temp\up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987" y="4019686"/>
            <a:ext cx="1171575" cy="117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7" descr="C:\Users\amitk\Desktop\temp\up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2244" y="3997915"/>
            <a:ext cx="1171575" cy="117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7" descr="C:\Users\amitk\Desktop\temp\up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102" y="4019686"/>
            <a:ext cx="1171575" cy="117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amitk\Desktop\temp\down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4050" y="3990975"/>
            <a:ext cx="1257300" cy="112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8" descr="C:\Users\amitk\Desktop\temp\down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486" y="5169490"/>
            <a:ext cx="1257300" cy="112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8" descr="C:\Users\amitk\Desktop\temp\down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2244" y="5253446"/>
            <a:ext cx="1257300" cy="112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7" descr="C:\Users\amitk\Desktop\temp\up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101" y="5205821"/>
            <a:ext cx="1171575" cy="117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7" descr="C:\Users\amitk\Desktop\temp\up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6912" y="5205820"/>
            <a:ext cx="1171575" cy="117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8619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Comic Sans MS" pitchFamily="66" charset="0"/>
              </a:rPr>
              <a:t>Multiple experts </a:t>
            </a:r>
            <a:endParaRPr lang="en-US" sz="3600" dirty="0">
              <a:latin typeface="Comic Sans MS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981200"/>
            <a:ext cx="7529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mic Sans MS" panose="030F0702030302020204" pitchFamily="66" charset="0"/>
              </a:rPr>
              <a:t>You commute from home to college everyday, which route to take ??</a:t>
            </a:r>
            <a:endParaRPr lang="en-US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AutoShape 6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8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10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12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15" descr="The Weather Network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8" descr="Image result for the weather network logo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21" descr="Weather forecasting Severe weather Rain Storm, light rain, text, weather  Forecasting, logo png | PNGWing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23" descr="Weather forecasting Severe weather Rain Storm, light rain, text, weather  Forecasting, logo png | PNGWing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The Secret History of the Google Logo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4" name="Picture 2" descr="C:\Users\amitk\Desktop\temp\Captu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590800"/>
            <a:ext cx="493395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5545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3662615" y="4302816"/>
                <a:ext cx="4519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2615" y="4302816"/>
                <a:ext cx="451982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3136975" y="4060371"/>
                <a:ext cx="4519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6975" y="4060371"/>
                <a:ext cx="451982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4828088" y="3679763"/>
                <a:ext cx="4519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8088" y="3679763"/>
                <a:ext cx="451982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5327001" y="3118059"/>
                <a:ext cx="4519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/>
                            </a:rPr>
                            <m:t>7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7001" y="3118059"/>
                <a:ext cx="451982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Comic Sans MS" pitchFamily="66" charset="0"/>
              </a:rPr>
              <a:t>Linear Regression</a:t>
            </a:r>
            <a:endParaRPr lang="en-US" sz="3600" dirty="0">
              <a:latin typeface="Comic Sans MS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981200"/>
            <a:ext cx="49135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mic Sans MS" panose="030F0702030302020204" pitchFamily="66" charset="0"/>
              </a:rPr>
              <a:t>Given a set of points, find the best-fit line. </a:t>
            </a:r>
            <a:endParaRPr lang="en-US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AutoShape 6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8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10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12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15" descr="The Weather Network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8" descr="Image result for the weather network logo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21" descr="Weather forecasting Severe weather Rain Storm, light rain, text, weather  Forecasting, logo png | PNGWing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23" descr="Weather forecasting Severe weather Rain Storm, light rain, text, weather  Forecasting, logo png | PNGWing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The Secret History of the Google Logo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1069975" y="2895600"/>
            <a:ext cx="5407025" cy="27432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1069975" y="46482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3136975" y="3864429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5345597" y="29718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2057400" y="41148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876800" y="4016829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2160724" y="53340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3697287" y="46482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/>
          <p:cNvCxnSpPr/>
          <p:nvPr/>
        </p:nvCxnSpPr>
        <p:spPr>
          <a:xfrm>
            <a:off x="1146175" y="4811485"/>
            <a:ext cx="0" cy="740229"/>
          </a:xfrm>
          <a:prstGeom prst="line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endCxn id="21" idx="0"/>
          </p:cNvCxnSpPr>
          <p:nvPr/>
        </p:nvCxnSpPr>
        <p:spPr>
          <a:xfrm>
            <a:off x="2228215" y="5055325"/>
            <a:ext cx="8709" cy="278675"/>
          </a:xfrm>
          <a:prstGeom prst="line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3213175" y="4060371"/>
            <a:ext cx="0" cy="370114"/>
          </a:xfrm>
          <a:prstGeom prst="line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2156369" y="4278085"/>
            <a:ext cx="0" cy="740229"/>
          </a:xfrm>
          <a:prstGeom prst="line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endCxn id="22" idx="0"/>
          </p:cNvCxnSpPr>
          <p:nvPr/>
        </p:nvCxnSpPr>
        <p:spPr>
          <a:xfrm>
            <a:off x="3754891" y="4315096"/>
            <a:ext cx="18596" cy="333104"/>
          </a:xfrm>
          <a:prstGeom prst="line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endCxn id="20" idx="0"/>
          </p:cNvCxnSpPr>
          <p:nvPr/>
        </p:nvCxnSpPr>
        <p:spPr>
          <a:xfrm>
            <a:off x="4953000" y="3690256"/>
            <a:ext cx="0" cy="326573"/>
          </a:xfrm>
          <a:prstGeom prst="line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5440212" y="3124200"/>
            <a:ext cx="0" cy="370114"/>
          </a:xfrm>
          <a:prstGeom prst="line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765175" y="4870659"/>
                <a:ext cx="44666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i="1" dirty="0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175" y="4870659"/>
                <a:ext cx="446661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2228215" y="4964668"/>
                <a:ext cx="4519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8215" y="4964668"/>
                <a:ext cx="451982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2089793" y="4356853"/>
                <a:ext cx="4519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9793" y="4356853"/>
                <a:ext cx="451982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4833288" y="4580267"/>
                <a:ext cx="1422634" cy="3844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Comic Sans MS" panose="030F0702030302020204" pitchFamily="66" charset="0"/>
                  </a:rPr>
                  <a:t>Min.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err="1" smtClean="0">
                            <a:latin typeface="Cambria Math"/>
                          </a:rPr>
                        </m:ctrlPr>
                      </m:sSubPr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b="0" i="1" dirty="0" smtClean="0">
                                <a:latin typeface="Cambria Math"/>
                              </a:rPr>
                            </m:ctrlPr>
                          </m:naryPr>
                          <m:sub>
                            <m:r>
                              <a:rPr lang="en-US" b="0" i="1" dirty="0" smtClean="0">
                                <a:latin typeface="Cambria Math"/>
                              </a:rPr>
                              <m:t>𝑖</m:t>
                            </m:r>
                          </m:sub>
                          <m:sup/>
                          <m:e>
                            <m:sSubSup>
                              <m:sSubSupPr>
                                <m:ctrlPr>
                                  <a:rPr lang="en-US" b="0" i="1" dirty="0" smtClean="0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en-US" b="0" i="1" dirty="0" smtClean="0">
                                    <a:latin typeface="Cambria Math"/>
                                  </a:rPr>
                                  <m:t>𝑒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latin typeface="Cambria Math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b="0" i="1" dirty="0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bSup>
                          </m:e>
                        </m:nary>
                        <m:r>
                          <a:rPr lang="en-US" b="0" i="1" dirty="0" smtClean="0">
                            <a:latin typeface="Cambria Math"/>
                          </a:rPr>
                          <m:t>  </m:t>
                        </m:r>
                      </m:e>
                      <m:sub>
                        <m:r>
                          <a:rPr lang="en-US" b="0" i="1" dirty="0" smtClean="0">
                            <a:latin typeface="Cambria Math"/>
                          </a:rPr>
                          <m:t>   </m:t>
                        </m:r>
                      </m:sub>
                    </m:sSub>
                  </m:oMath>
                </a14:m>
                <a:endParaRPr lang="en-US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3288" y="4580267"/>
                <a:ext cx="1422634" cy="384401"/>
              </a:xfrm>
              <a:prstGeom prst="rect">
                <a:avLst/>
              </a:prstGeom>
              <a:blipFill rotWithShape="1">
                <a:blip r:embed="rId9"/>
                <a:stretch>
                  <a:fillRect l="-3863" t="-111111" r="-15451" b="-1793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Oval 55"/>
          <p:cNvSpPr/>
          <p:nvPr/>
        </p:nvSpPr>
        <p:spPr>
          <a:xfrm>
            <a:off x="4191000" y="3984171"/>
            <a:ext cx="152400" cy="1524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/>
          <p:cNvSpPr txBox="1"/>
          <p:nvPr/>
        </p:nvSpPr>
        <p:spPr>
          <a:xfrm>
            <a:off x="398708" y="6052066"/>
            <a:ext cx="69797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mic Sans MS" panose="030F0702030302020204" pitchFamily="66" charset="0"/>
              </a:rPr>
              <a:t>Can be used to </a:t>
            </a:r>
            <a:r>
              <a:rPr lang="en-US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predict</a:t>
            </a:r>
            <a:r>
              <a:rPr lang="en-US" dirty="0" smtClean="0">
                <a:latin typeface="Comic Sans MS" panose="030F0702030302020204" pitchFamily="66" charset="0"/>
              </a:rPr>
              <a:t> the y-coordinate of the next data-point</a:t>
            </a:r>
            <a:endParaRPr lang="en-US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59" name="Straight Connector 58"/>
          <p:cNvCxnSpPr/>
          <p:nvPr/>
        </p:nvCxnSpPr>
        <p:spPr>
          <a:xfrm>
            <a:off x="4267200" y="3069770"/>
            <a:ext cx="0" cy="266700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Oval 62"/>
          <p:cNvSpPr/>
          <p:nvPr/>
        </p:nvSpPr>
        <p:spPr>
          <a:xfrm>
            <a:off x="4191000" y="5301734"/>
            <a:ext cx="152400" cy="1524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101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1" grpId="0"/>
      <p:bldP spid="43" grpId="0"/>
      <p:bldP spid="44" grpId="0"/>
      <p:bldP spid="15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37" grpId="0"/>
      <p:bldP spid="39" grpId="0"/>
      <p:bldP spid="40" grpId="0"/>
      <p:bldP spid="38" grpId="0"/>
      <p:bldP spid="56" grpId="0" animBg="1"/>
      <p:bldP spid="6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3662615" y="4302816"/>
                <a:ext cx="4519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2615" y="4302816"/>
                <a:ext cx="451982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3136975" y="4060371"/>
                <a:ext cx="4519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6975" y="4060371"/>
                <a:ext cx="451982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4828088" y="3679763"/>
                <a:ext cx="4519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8088" y="3679763"/>
                <a:ext cx="451982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5327001" y="3118059"/>
                <a:ext cx="4519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/>
                            </a:rPr>
                            <m:t>7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7001" y="3118059"/>
                <a:ext cx="451982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Comic Sans MS" pitchFamily="66" charset="0"/>
              </a:rPr>
              <a:t>Linear Regression…online learning</a:t>
            </a:r>
            <a:endParaRPr lang="en-US" sz="3600" dirty="0">
              <a:latin typeface="Comic Sans MS" pitchFamily="66" charset="0"/>
            </a:endParaRPr>
          </a:p>
        </p:txBody>
      </p:sp>
      <p:sp>
        <p:nvSpPr>
          <p:cNvPr id="5" name="AutoShape 6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8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10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12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15" descr="The Weather Network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8" descr="Image result for the weather network logo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21" descr="Weather forecasting Severe weather Rain Storm, light rain, text, weather  Forecasting, logo png | PNGWing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23" descr="Weather forecasting Severe weather Rain Storm, light rain, text, weather  Forecasting, logo png | PNGWing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The Secret History of the Google Logo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1069975" y="2895600"/>
            <a:ext cx="5407025" cy="27432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1069975" y="46482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3136975" y="3864429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5345597" y="29718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2057400" y="41148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876800" y="4016829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2160724" y="53340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3697287" y="46482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/>
          <p:cNvCxnSpPr/>
          <p:nvPr/>
        </p:nvCxnSpPr>
        <p:spPr>
          <a:xfrm>
            <a:off x="1146175" y="4811485"/>
            <a:ext cx="0" cy="740229"/>
          </a:xfrm>
          <a:prstGeom prst="line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endCxn id="21" idx="0"/>
          </p:cNvCxnSpPr>
          <p:nvPr/>
        </p:nvCxnSpPr>
        <p:spPr>
          <a:xfrm>
            <a:off x="2228215" y="5055325"/>
            <a:ext cx="8709" cy="278675"/>
          </a:xfrm>
          <a:prstGeom prst="line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3213175" y="4060371"/>
            <a:ext cx="0" cy="370114"/>
          </a:xfrm>
          <a:prstGeom prst="line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2156369" y="4278085"/>
            <a:ext cx="0" cy="740229"/>
          </a:xfrm>
          <a:prstGeom prst="line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endCxn id="22" idx="0"/>
          </p:cNvCxnSpPr>
          <p:nvPr/>
        </p:nvCxnSpPr>
        <p:spPr>
          <a:xfrm>
            <a:off x="3754891" y="4315096"/>
            <a:ext cx="18596" cy="333104"/>
          </a:xfrm>
          <a:prstGeom prst="line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endCxn id="20" idx="0"/>
          </p:cNvCxnSpPr>
          <p:nvPr/>
        </p:nvCxnSpPr>
        <p:spPr>
          <a:xfrm>
            <a:off x="4953000" y="3690256"/>
            <a:ext cx="0" cy="326573"/>
          </a:xfrm>
          <a:prstGeom prst="line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5440212" y="3124200"/>
            <a:ext cx="0" cy="370114"/>
          </a:xfrm>
          <a:prstGeom prst="line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765175" y="4870659"/>
                <a:ext cx="44666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i="1" dirty="0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175" y="4870659"/>
                <a:ext cx="446661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2228215" y="4964668"/>
                <a:ext cx="4519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8215" y="4964668"/>
                <a:ext cx="451982" cy="3693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2089793" y="4356853"/>
                <a:ext cx="4519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9793" y="4356853"/>
                <a:ext cx="451982" cy="3693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Oval 55"/>
          <p:cNvSpPr/>
          <p:nvPr/>
        </p:nvSpPr>
        <p:spPr>
          <a:xfrm>
            <a:off x="4191000" y="3984171"/>
            <a:ext cx="152400" cy="1524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/>
          <p:cNvSpPr txBox="1"/>
          <p:nvPr/>
        </p:nvSpPr>
        <p:spPr>
          <a:xfrm>
            <a:off x="411299" y="1676400"/>
            <a:ext cx="85218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mic Sans MS" panose="030F0702030302020204" pitchFamily="66" charset="0"/>
              </a:rPr>
              <a:t>Points arrive over time….when a new point arrives, we can change the current </a:t>
            </a:r>
          </a:p>
          <a:p>
            <a:r>
              <a:rPr lang="en-US" dirty="0" smtClean="0">
                <a:latin typeface="Comic Sans MS" panose="030F0702030302020204" pitchFamily="66" charset="0"/>
              </a:rPr>
              <a:t>line to get better error next time….</a:t>
            </a:r>
          </a:p>
        </p:txBody>
      </p:sp>
      <p:cxnSp>
        <p:nvCxnSpPr>
          <p:cNvPr id="59" name="Straight Connector 58"/>
          <p:cNvCxnSpPr/>
          <p:nvPr/>
        </p:nvCxnSpPr>
        <p:spPr>
          <a:xfrm>
            <a:off x="4267200" y="3069770"/>
            <a:ext cx="0" cy="266700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Oval 62"/>
          <p:cNvSpPr/>
          <p:nvPr/>
        </p:nvSpPr>
        <p:spPr>
          <a:xfrm>
            <a:off x="4191000" y="5301734"/>
            <a:ext cx="152400" cy="1524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Connector 45"/>
          <p:cNvCxnSpPr/>
          <p:nvPr/>
        </p:nvCxnSpPr>
        <p:spPr>
          <a:xfrm flipV="1">
            <a:off x="1070793" y="3309257"/>
            <a:ext cx="6168207" cy="23992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Oval 46"/>
          <p:cNvSpPr/>
          <p:nvPr/>
        </p:nvSpPr>
        <p:spPr>
          <a:xfrm>
            <a:off x="6705600" y="3048000"/>
            <a:ext cx="152400" cy="15240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/>
          <p:cNvSpPr txBox="1"/>
          <p:nvPr/>
        </p:nvSpPr>
        <p:spPr>
          <a:xfrm>
            <a:off x="5815994" y="4595336"/>
            <a:ext cx="3430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What are the experts ??</a:t>
            </a:r>
            <a:endParaRPr lang="en-US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2998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47" grpId="0" animBg="1"/>
      <p:bldP spid="4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Comic Sans MS" pitchFamily="66" charset="0"/>
              </a:rPr>
              <a:t>Linear Classification</a:t>
            </a:r>
            <a:endParaRPr lang="en-US" sz="3600" dirty="0">
              <a:latin typeface="Comic Sans MS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981200"/>
            <a:ext cx="69252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mic Sans MS" panose="030F0702030302020204" pitchFamily="66" charset="0"/>
              </a:rPr>
              <a:t>Given a set of </a:t>
            </a:r>
            <a:r>
              <a:rPr lang="en-US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red</a:t>
            </a:r>
            <a:r>
              <a:rPr lang="en-US" dirty="0" smtClean="0">
                <a:latin typeface="Comic Sans MS" panose="030F0702030302020204" pitchFamily="66" charset="0"/>
              </a:rPr>
              <a:t> and </a:t>
            </a:r>
            <a:r>
              <a:rPr lang="en-US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blue</a:t>
            </a:r>
            <a:r>
              <a:rPr lang="en-US" dirty="0" smtClean="0">
                <a:latin typeface="Comic Sans MS" panose="030F0702030302020204" pitchFamily="66" charset="0"/>
              </a:rPr>
              <a:t> points, find a line separating them..</a:t>
            </a:r>
          </a:p>
          <a:p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    </a:t>
            </a:r>
            <a:r>
              <a:rPr lang="en-US" dirty="0" smtClean="0">
                <a:latin typeface="Comic Sans MS" panose="030F0702030302020204" pitchFamily="66" charset="0"/>
              </a:rPr>
              <a:t>min. number of </a:t>
            </a:r>
            <a:r>
              <a:rPr lang="en-US" dirty="0" err="1" smtClean="0">
                <a:solidFill>
                  <a:srgbClr val="00B050"/>
                </a:solidFill>
                <a:latin typeface="Comic Sans MS" panose="030F0702030302020204" pitchFamily="66" charset="0"/>
              </a:rPr>
              <a:t>mis</a:t>
            </a:r>
            <a:r>
              <a:rPr lang="en-US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-classified</a:t>
            </a:r>
            <a:r>
              <a:rPr lang="en-US" dirty="0" smtClean="0">
                <a:latin typeface="Comic Sans MS" panose="030F0702030302020204" pitchFamily="66" charset="0"/>
              </a:rPr>
              <a:t> points. 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5" name="AutoShape 6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8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10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12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15" descr="The Weather Network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8" descr="Image result for the weather network logo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21" descr="Weather forecasting Severe weather Rain Storm, light rain, text, weather  Forecasting, logo png | PNGWing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23" descr="Weather forecasting Severe weather Rain Storm, light rain, text, weather  Forecasting, logo png | PNGWing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The Secret History of the Google Logo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2057400" y="4114800"/>
            <a:ext cx="152400" cy="152400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66FF"/>
              </a:solidFill>
            </a:endParaRPr>
          </a:p>
        </p:txBody>
      </p:sp>
      <p:sp>
        <p:nvSpPr>
          <p:cNvPr id="46" name="Oval 45"/>
          <p:cNvSpPr/>
          <p:nvPr/>
        </p:nvSpPr>
        <p:spPr>
          <a:xfrm>
            <a:off x="3810000" y="3733800"/>
            <a:ext cx="152400" cy="1524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3124200" y="2895600"/>
            <a:ext cx="152400" cy="152400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66FF"/>
              </a:solidFill>
            </a:endParaRPr>
          </a:p>
        </p:txBody>
      </p:sp>
      <p:sp>
        <p:nvSpPr>
          <p:cNvPr id="48" name="Oval 47"/>
          <p:cNvSpPr/>
          <p:nvPr/>
        </p:nvSpPr>
        <p:spPr>
          <a:xfrm>
            <a:off x="1557655" y="4811486"/>
            <a:ext cx="152400" cy="1524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5732417" y="4878977"/>
            <a:ext cx="152400" cy="1524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438400" y="5257800"/>
            <a:ext cx="152400" cy="1524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895600" y="3733800"/>
            <a:ext cx="152400" cy="152400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66FF"/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2882537" y="4572000"/>
            <a:ext cx="152400" cy="152400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66FF"/>
              </a:solidFill>
            </a:endParaRPr>
          </a:p>
        </p:txBody>
      </p:sp>
      <p:sp>
        <p:nvSpPr>
          <p:cNvPr id="53" name="Oval 52"/>
          <p:cNvSpPr/>
          <p:nvPr/>
        </p:nvSpPr>
        <p:spPr>
          <a:xfrm>
            <a:off x="2168434" y="3657600"/>
            <a:ext cx="152400" cy="152400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66FF"/>
              </a:solidFill>
            </a:endParaRPr>
          </a:p>
        </p:txBody>
      </p:sp>
      <p:sp>
        <p:nvSpPr>
          <p:cNvPr id="54" name="Oval 53"/>
          <p:cNvSpPr/>
          <p:nvPr/>
        </p:nvSpPr>
        <p:spPr>
          <a:xfrm>
            <a:off x="2014855" y="4783183"/>
            <a:ext cx="152400" cy="152400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66FF"/>
              </a:solidFill>
            </a:endParaRPr>
          </a:p>
        </p:txBody>
      </p:sp>
      <p:sp>
        <p:nvSpPr>
          <p:cNvPr id="55" name="Oval 54"/>
          <p:cNvSpPr/>
          <p:nvPr/>
        </p:nvSpPr>
        <p:spPr>
          <a:xfrm>
            <a:off x="3352800" y="4419600"/>
            <a:ext cx="152400" cy="1524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1222375" y="2627531"/>
            <a:ext cx="3273425" cy="3544669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342809" y="6236732"/>
            <a:ext cx="6271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mic Sans MS" panose="030F0702030302020204" pitchFamily="66" charset="0"/>
              </a:rPr>
              <a:t>Can be used to </a:t>
            </a:r>
            <a:r>
              <a:rPr lang="en-US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predict</a:t>
            </a:r>
            <a:r>
              <a:rPr lang="en-US" dirty="0" smtClean="0">
                <a:latin typeface="Comic Sans MS" panose="030F0702030302020204" pitchFamily="66" charset="0"/>
              </a:rPr>
              <a:t> the </a:t>
            </a:r>
            <a:r>
              <a:rPr lang="en-US" dirty="0" err="1" smtClean="0">
                <a:latin typeface="Comic Sans MS" panose="030F0702030302020204" pitchFamily="66" charset="0"/>
              </a:rPr>
              <a:t>colour</a:t>
            </a:r>
            <a:r>
              <a:rPr lang="en-US" dirty="0" smtClean="0">
                <a:latin typeface="Comic Sans MS" panose="030F0702030302020204" pitchFamily="66" charset="0"/>
              </a:rPr>
              <a:t> of the next data-point</a:t>
            </a:r>
            <a:endParaRPr lang="en-US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0" name="Oval 59"/>
          <p:cNvSpPr/>
          <p:nvPr/>
        </p:nvSpPr>
        <p:spPr>
          <a:xfrm>
            <a:off x="3141617" y="4955177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214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6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Comic Sans MS" pitchFamily="66" charset="0"/>
              </a:rPr>
              <a:t>Linear Classification</a:t>
            </a:r>
            <a:endParaRPr lang="en-US" sz="3600" dirty="0">
              <a:latin typeface="Comic Sans MS" pitchFamily="66" charset="0"/>
            </a:endParaRPr>
          </a:p>
        </p:txBody>
      </p:sp>
      <p:sp>
        <p:nvSpPr>
          <p:cNvPr id="5" name="AutoShape 6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8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10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12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15" descr="The Weather Network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8" descr="Image result for the weather network logo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21" descr="Weather forecasting Severe weather Rain Storm, light rain, text, weather  Forecasting, logo png | PNGWing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23" descr="Weather forecasting Severe weather Rain Storm, light rain, text, weather  Forecasting, logo png | PNGWing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The Secret History of the Google Logo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2057400" y="4114800"/>
            <a:ext cx="152400" cy="152400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66FF"/>
              </a:solidFill>
            </a:endParaRPr>
          </a:p>
        </p:txBody>
      </p:sp>
      <p:sp>
        <p:nvSpPr>
          <p:cNvPr id="46" name="Oval 45"/>
          <p:cNvSpPr/>
          <p:nvPr/>
        </p:nvSpPr>
        <p:spPr>
          <a:xfrm>
            <a:off x="3810000" y="3733800"/>
            <a:ext cx="152400" cy="1524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3124200" y="2895600"/>
            <a:ext cx="152400" cy="152400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66FF"/>
              </a:solidFill>
            </a:endParaRPr>
          </a:p>
        </p:txBody>
      </p:sp>
      <p:sp>
        <p:nvSpPr>
          <p:cNvPr id="48" name="Oval 47"/>
          <p:cNvSpPr/>
          <p:nvPr/>
        </p:nvSpPr>
        <p:spPr>
          <a:xfrm>
            <a:off x="1557655" y="4811486"/>
            <a:ext cx="152400" cy="1524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5732417" y="4878977"/>
            <a:ext cx="152400" cy="1524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438400" y="5257800"/>
            <a:ext cx="152400" cy="1524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895600" y="3733800"/>
            <a:ext cx="152400" cy="152400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66FF"/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2882537" y="4572000"/>
            <a:ext cx="152400" cy="152400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66FF"/>
              </a:solidFill>
            </a:endParaRPr>
          </a:p>
        </p:txBody>
      </p:sp>
      <p:sp>
        <p:nvSpPr>
          <p:cNvPr id="53" name="Oval 52"/>
          <p:cNvSpPr/>
          <p:nvPr/>
        </p:nvSpPr>
        <p:spPr>
          <a:xfrm>
            <a:off x="2168434" y="3657600"/>
            <a:ext cx="152400" cy="152400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66FF"/>
              </a:solidFill>
            </a:endParaRPr>
          </a:p>
        </p:txBody>
      </p:sp>
      <p:sp>
        <p:nvSpPr>
          <p:cNvPr id="54" name="Oval 53"/>
          <p:cNvSpPr/>
          <p:nvPr/>
        </p:nvSpPr>
        <p:spPr>
          <a:xfrm>
            <a:off x="2014855" y="4783183"/>
            <a:ext cx="152400" cy="152400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66FF"/>
              </a:solidFill>
            </a:endParaRPr>
          </a:p>
        </p:txBody>
      </p:sp>
      <p:sp>
        <p:nvSpPr>
          <p:cNvPr id="55" name="Oval 54"/>
          <p:cNvSpPr/>
          <p:nvPr/>
        </p:nvSpPr>
        <p:spPr>
          <a:xfrm>
            <a:off x="3352800" y="4419600"/>
            <a:ext cx="152400" cy="1524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1222375" y="2627531"/>
            <a:ext cx="3273425" cy="3544669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307975" y="1905000"/>
            <a:ext cx="84289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mic Sans MS" panose="030F0702030302020204" pitchFamily="66" charset="0"/>
              </a:rPr>
              <a:t>Points arrive over time….when a new point arrive, can change the current line</a:t>
            </a:r>
          </a:p>
          <a:p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dirty="0" smtClean="0">
                <a:latin typeface="Comic Sans MS" panose="030F0702030302020204" pitchFamily="66" charset="0"/>
              </a:rPr>
              <a:t>to get better prediction for the next point. 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60" name="Oval 59"/>
          <p:cNvSpPr/>
          <p:nvPr/>
        </p:nvSpPr>
        <p:spPr>
          <a:xfrm>
            <a:off x="3141617" y="4955177"/>
            <a:ext cx="152400" cy="152400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66FF"/>
              </a:solidFill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 flipH="1">
            <a:off x="1335088" y="2971800"/>
            <a:ext cx="3578224" cy="3276600"/>
          </a:xfrm>
          <a:prstGeom prst="line">
            <a:avLst/>
          </a:prstGeom>
          <a:ln w="22225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5306706" y="3147536"/>
            <a:ext cx="3430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What are the experts ??</a:t>
            </a:r>
            <a:endParaRPr lang="en-US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823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Comic Sans MS" pitchFamily="66" charset="0"/>
              </a:rPr>
              <a:t>Abstract Problem</a:t>
            </a:r>
            <a:endParaRPr lang="en-US" sz="3600" dirty="0">
              <a:latin typeface="Comic Sans MS" pitchFamily="66" charset="0"/>
            </a:endParaRPr>
          </a:p>
        </p:txBody>
      </p:sp>
      <p:sp>
        <p:nvSpPr>
          <p:cNvPr id="5" name="AutoShape 6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8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10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12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15" descr="The Weather Network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8" descr="Image result for the weather network logo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21" descr="Weather forecasting Severe weather Rain Storm, light rain, text, weather  Forecasting, logo png | PNGWing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23" descr="Weather forecasting Severe weather Rain Storm, light rain, text, weather  Forecasting, logo png | PNGWing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The Secret History of the Google Logo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802888" y="1570111"/>
                <a:ext cx="327102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Comic Sans MS" panose="030F0702030302020204" pitchFamily="66" charset="0"/>
                  </a:rPr>
                  <a:t>Given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𝑁</m:t>
                    </m:r>
                  </m:oMath>
                </a14:m>
                <a:r>
                  <a:rPr lang="en-US" dirty="0" smtClean="0">
                    <a:latin typeface="Comic Sans MS" panose="030F0702030302020204" pitchFamily="66" charset="0"/>
                  </a:rPr>
                  <a:t> experts,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en-US" i="1" dirty="0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 dirty="0" smtClean="0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en-US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en-US" i="1" dirty="0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 dirty="0" smtClean="0">
                        <a:latin typeface="Cambria Math"/>
                      </a:rPr>
                      <m:t>, …, </m:t>
                    </m:r>
                    <m:sSub>
                      <m:sSubPr>
                        <m:ctrlPr>
                          <a:rPr lang="en-US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en-US" i="1" dirty="0" smtClean="0">
                            <a:latin typeface="Cambria Math"/>
                          </a:rPr>
                          <m:t>𝑁</m:t>
                        </m:r>
                      </m:sub>
                    </m:sSub>
                  </m:oMath>
                </a14:m>
                <a:endParaRPr lang="en-US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88" y="1570111"/>
                <a:ext cx="3271024" cy="369332"/>
              </a:xfrm>
              <a:prstGeom prst="rect">
                <a:avLst/>
              </a:prstGeom>
              <a:blipFill rotWithShape="1">
                <a:blip r:embed="rId2"/>
                <a:stretch>
                  <a:fillRect l="-1679" t="-6667" b="-2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810417" y="2185851"/>
                <a:ext cx="7483587" cy="20313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Comic Sans MS" panose="030F0702030302020204" pitchFamily="66" charset="0"/>
                  </a:rPr>
                  <a:t>At the beginning of each time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𝑡</m:t>
                    </m:r>
                  </m:oMath>
                </a14:m>
                <a:endParaRPr lang="en-US" dirty="0" smtClean="0">
                  <a:latin typeface="Comic Sans MS" panose="030F0702030302020204" pitchFamily="66" charset="0"/>
                </a:endParaRPr>
              </a:p>
              <a:p>
                <a:endParaRPr lang="en-US" dirty="0">
                  <a:latin typeface="Comic Sans MS" panose="030F0702030302020204" pitchFamily="66" charset="0"/>
                </a:endParaRPr>
              </a:p>
              <a:p>
                <a:r>
                  <a:rPr lang="en-US" dirty="0" smtClean="0">
                    <a:latin typeface="Comic Sans MS" panose="030F0702030302020204" pitchFamily="66" charset="0"/>
                  </a:rPr>
                  <a:t>    Each expert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>
                    <a:latin typeface="Comic Sans MS" panose="030F0702030302020204" pitchFamily="66" charset="0"/>
                  </a:rPr>
                  <a:t> makes a prediction among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{</m:t>
                    </m:r>
                    <m:r>
                      <a:rPr lang="en-US" b="0" i="1" smtClean="0">
                        <a:latin typeface="Cambria Math"/>
                      </a:rPr>
                      <m:t>𝐴</m:t>
                    </m:r>
                    <m:r>
                      <a:rPr lang="en-US" b="0" i="1" smtClean="0">
                        <a:latin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</a:rPr>
                      <m:t>𝐵</m:t>
                    </m:r>
                    <m:r>
                      <a:rPr lang="en-US" b="0" i="1" smtClean="0">
                        <a:latin typeface="Cambria Math"/>
                      </a:rPr>
                      <m:t>}</m:t>
                    </m:r>
                  </m:oMath>
                </a14:m>
                <a:endParaRPr lang="en-US" dirty="0" smtClean="0">
                  <a:latin typeface="Comic Sans MS" panose="030F0702030302020204" pitchFamily="66" charset="0"/>
                </a:endParaRPr>
              </a:p>
              <a:p>
                <a:r>
                  <a:rPr lang="en-US" dirty="0">
                    <a:latin typeface="Comic Sans MS" panose="030F0702030302020204" pitchFamily="66" charset="0"/>
                  </a:rPr>
                  <a:t> </a:t>
                </a:r>
                <a:r>
                  <a:rPr lang="en-US" dirty="0" smtClean="0">
                    <a:latin typeface="Comic Sans MS" panose="030F0702030302020204" pitchFamily="66" charset="0"/>
                  </a:rPr>
                  <a:t>  </a:t>
                </a:r>
              </a:p>
              <a:p>
                <a:r>
                  <a:rPr lang="en-US" dirty="0">
                    <a:latin typeface="Comic Sans MS" panose="030F0702030302020204" pitchFamily="66" charset="0"/>
                  </a:rPr>
                  <a:t> </a:t>
                </a:r>
                <a:r>
                  <a:rPr lang="en-US" dirty="0" smtClean="0">
                    <a:latin typeface="Comic Sans MS" panose="030F0702030302020204" pitchFamily="66" charset="0"/>
                  </a:rPr>
                  <a:t>   The algorithm sees these predictions and chooses either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dirty="0" smtClean="0">
                    <a:latin typeface="Comic Sans MS" panose="030F0702030302020204" pitchFamily="66" charset="0"/>
                  </a:rPr>
                  <a:t> 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𝐵</m:t>
                    </m:r>
                  </m:oMath>
                </a14:m>
                <a:endParaRPr lang="en-US" dirty="0" smtClean="0">
                  <a:latin typeface="Comic Sans MS" panose="030F0702030302020204" pitchFamily="66" charset="0"/>
                </a:endParaRPr>
              </a:p>
              <a:p>
                <a:endParaRPr lang="en-US" dirty="0">
                  <a:latin typeface="Comic Sans MS" panose="030F0702030302020204" pitchFamily="66" charset="0"/>
                </a:endParaRPr>
              </a:p>
              <a:p>
                <a:r>
                  <a:rPr lang="en-US" dirty="0" smtClean="0">
                    <a:latin typeface="Comic Sans MS" panose="030F0702030302020204" pitchFamily="66" charset="0"/>
                  </a:rPr>
                  <a:t>     The actual outcome among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{</m:t>
                    </m:r>
                    <m:r>
                      <a:rPr lang="en-US" b="0" i="1" smtClean="0">
                        <a:latin typeface="Cambria Math"/>
                      </a:rPr>
                      <m:t>𝐴</m:t>
                    </m:r>
                    <m:r>
                      <a:rPr lang="en-US" b="0" i="1" smtClean="0">
                        <a:latin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</a:rPr>
                      <m:t>𝐵</m:t>
                    </m:r>
                    <m:r>
                      <a:rPr lang="en-US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dirty="0" smtClean="0">
                    <a:latin typeface="Comic Sans MS" panose="030F0702030302020204" pitchFamily="66" charset="0"/>
                  </a:rPr>
                  <a:t> is revealed. </a:t>
                </a:r>
                <a:endParaRPr lang="en-US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417" y="2185851"/>
                <a:ext cx="7483587" cy="2031325"/>
              </a:xfrm>
              <a:prstGeom prst="rect">
                <a:avLst/>
              </a:prstGeom>
              <a:blipFill rotWithShape="1">
                <a:blip r:embed="rId3"/>
                <a:stretch>
                  <a:fillRect l="-733" t="-1201" b="-42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765175" y="5257800"/>
            <a:ext cx="45079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Goal: Minimize the number of mistakes…</a:t>
            </a:r>
          </a:p>
          <a:p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       (compared to the best expert)</a:t>
            </a:r>
            <a:endParaRPr lang="en-US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819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Comic Sans MS" pitchFamily="66" charset="0"/>
              </a:rPr>
              <a:t>Abstract Problem</a:t>
            </a:r>
            <a:endParaRPr lang="en-US" sz="3600" dirty="0">
              <a:latin typeface="Comic Sans MS" pitchFamily="66" charset="0"/>
            </a:endParaRPr>
          </a:p>
        </p:txBody>
      </p:sp>
      <p:sp>
        <p:nvSpPr>
          <p:cNvPr id="5" name="AutoShape 6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8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10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12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15" descr="The Weather Network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8" descr="Image result for the weather network logo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21" descr="Weather forecasting Severe weather Rain Storm, light rain, text, weather  Forecasting, logo png | PNGWing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23" descr="Weather forecasting Severe weather Rain Storm, light rain, text, weather  Forecasting, logo png | PNGWing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The Secret History of the Google Logo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802888" y="1570111"/>
                <a:ext cx="327102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Comic Sans MS" panose="030F0702030302020204" pitchFamily="66" charset="0"/>
                  </a:rPr>
                  <a:t>Given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𝑁</m:t>
                    </m:r>
                  </m:oMath>
                </a14:m>
                <a:r>
                  <a:rPr lang="en-US" dirty="0" smtClean="0">
                    <a:latin typeface="Comic Sans MS" panose="030F0702030302020204" pitchFamily="66" charset="0"/>
                  </a:rPr>
                  <a:t> experts,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en-US" i="1" dirty="0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i="1" dirty="0" smtClean="0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en-US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en-US" i="1" dirty="0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 dirty="0" smtClean="0">
                        <a:latin typeface="Cambria Math"/>
                      </a:rPr>
                      <m:t>, …, </m:t>
                    </m:r>
                    <m:sSub>
                      <m:sSubPr>
                        <m:ctrlPr>
                          <a:rPr lang="en-US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en-US" i="1" dirty="0" smtClean="0">
                            <a:latin typeface="Cambria Math"/>
                          </a:rPr>
                          <m:t>𝑁</m:t>
                        </m:r>
                      </m:sub>
                    </m:sSub>
                  </m:oMath>
                </a14:m>
                <a:endParaRPr lang="en-US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88" y="1570111"/>
                <a:ext cx="3271024" cy="369332"/>
              </a:xfrm>
              <a:prstGeom prst="rect">
                <a:avLst/>
              </a:prstGeom>
              <a:blipFill rotWithShape="1">
                <a:blip r:embed="rId2"/>
                <a:stretch>
                  <a:fillRect l="-1679" t="-6667" b="-2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810417" y="2185851"/>
                <a:ext cx="7483587" cy="20313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Comic Sans MS" panose="030F0702030302020204" pitchFamily="66" charset="0"/>
                  </a:rPr>
                  <a:t>At the beginning of each time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𝑡</m:t>
                    </m:r>
                  </m:oMath>
                </a14:m>
                <a:endParaRPr lang="en-US" dirty="0" smtClean="0">
                  <a:latin typeface="Comic Sans MS" panose="030F0702030302020204" pitchFamily="66" charset="0"/>
                </a:endParaRPr>
              </a:p>
              <a:p>
                <a:endParaRPr lang="en-US" dirty="0">
                  <a:latin typeface="Comic Sans MS" panose="030F0702030302020204" pitchFamily="66" charset="0"/>
                </a:endParaRPr>
              </a:p>
              <a:p>
                <a:r>
                  <a:rPr lang="en-US" dirty="0" smtClean="0">
                    <a:latin typeface="Comic Sans MS" panose="030F0702030302020204" pitchFamily="66" charset="0"/>
                  </a:rPr>
                  <a:t>    Each expert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>
                    <a:latin typeface="Comic Sans MS" panose="030F0702030302020204" pitchFamily="66" charset="0"/>
                  </a:rPr>
                  <a:t> makes a prediction among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{</m:t>
                    </m:r>
                    <m:r>
                      <a:rPr lang="en-US" b="0" i="1" smtClean="0">
                        <a:latin typeface="Cambria Math"/>
                      </a:rPr>
                      <m:t>𝐴</m:t>
                    </m:r>
                    <m:r>
                      <a:rPr lang="en-US" b="0" i="1" smtClean="0">
                        <a:latin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</a:rPr>
                      <m:t>𝐵</m:t>
                    </m:r>
                    <m:r>
                      <a:rPr lang="en-US" b="0" i="1" smtClean="0">
                        <a:latin typeface="Cambria Math"/>
                      </a:rPr>
                      <m:t>}</m:t>
                    </m:r>
                  </m:oMath>
                </a14:m>
                <a:endParaRPr lang="en-US" dirty="0" smtClean="0">
                  <a:latin typeface="Comic Sans MS" panose="030F0702030302020204" pitchFamily="66" charset="0"/>
                </a:endParaRPr>
              </a:p>
              <a:p>
                <a:r>
                  <a:rPr lang="en-US" dirty="0">
                    <a:latin typeface="Comic Sans MS" panose="030F0702030302020204" pitchFamily="66" charset="0"/>
                  </a:rPr>
                  <a:t> </a:t>
                </a:r>
                <a:r>
                  <a:rPr lang="en-US" dirty="0" smtClean="0">
                    <a:latin typeface="Comic Sans MS" panose="030F0702030302020204" pitchFamily="66" charset="0"/>
                  </a:rPr>
                  <a:t>  </a:t>
                </a:r>
              </a:p>
              <a:p>
                <a:r>
                  <a:rPr lang="en-US" dirty="0">
                    <a:latin typeface="Comic Sans MS" panose="030F0702030302020204" pitchFamily="66" charset="0"/>
                  </a:rPr>
                  <a:t> </a:t>
                </a:r>
                <a:r>
                  <a:rPr lang="en-US" dirty="0" smtClean="0">
                    <a:latin typeface="Comic Sans MS" panose="030F0702030302020204" pitchFamily="66" charset="0"/>
                  </a:rPr>
                  <a:t>   The algorithm sees these predictions and chooses either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dirty="0" smtClean="0">
                    <a:latin typeface="Comic Sans MS" panose="030F0702030302020204" pitchFamily="66" charset="0"/>
                  </a:rPr>
                  <a:t> 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𝐵</m:t>
                    </m:r>
                  </m:oMath>
                </a14:m>
                <a:endParaRPr lang="en-US" dirty="0" smtClean="0">
                  <a:latin typeface="Comic Sans MS" panose="030F0702030302020204" pitchFamily="66" charset="0"/>
                </a:endParaRPr>
              </a:p>
              <a:p>
                <a:endParaRPr lang="en-US" dirty="0">
                  <a:latin typeface="Comic Sans MS" panose="030F0702030302020204" pitchFamily="66" charset="0"/>
                </a:endParaRPr>
              </a:p>
              <a:p>
                <a:r>
                  <a:rPr lang="en-US" dirty="0" smtClean="0">
                    <a:latin typeface="Comic Sans MS" panose="030F0702030302020204" pitchFamily="66" charset="0"/>
                  </a:rPr>
                  <a:t>     The actual outcome among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{</m:t>
                    </m:r>
                    <m:r>
                      <a:rPr lang="en-US" b="0" i="1" smtClean="0">
                        <a:latin typeface="Cambria Math"/>
                      </a:rPr>
                      <m:t>𝐴</m:t>
                    </m:r>
                    <m:r>
                      <a:rPr lang="en-US" b="0" i="1" smtClean="0">
                        <a:latin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</a:rPr>
                      <m:t>𝐵</m:t>
                    </m:r>
                    <m:r>
                      <a:rPr lang="en-US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dirty="0" smtClean="0">
                    <a:latin typeface="Comic Sans MS" panose="030F0702030302020204" pitchFamily="66" charset="0"/>
                  </a:rPr>
                  <a:t> is revealed. </a:t>
                </a:r>
                <a:endParaRPr lang="en-US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417" y="2185851"/>
                <a:ext cx="7483587" cy="2031325"/>
              </a:xfrm>
              <a:prstGeom prst="rect">
                <a:avLst/>
              </a:prstGeom>
              <a:blipFill rotWithShape="1">
                <a:blip r:embed="rId3"/>
                <a:stretch>
                  <a:fillRect l="-733" t="-1201" b="-42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612775" y="4343400"/>
            <a:ext cx="2941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Attempt at an algorithm: </a:t>
            </a:r>
            <a:endParaRPr lang="en-US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917575" y="5029200"/>
                <a:ext cx="5784276" cy="14773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Comic Sans MS" panose="030F0702030302020204" pitchFamily="66" charset="0"/>
                  </a:rPr>
                  <a:t>Maintain a set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𝑆</m:t>
                    </m:r>
                  </m:oMath>
                </a14:m>
                <a:r>
                  <a:rPr lang="en-US" dirty="0" smtClean="0">
                    <a:latin typeface="Comic Sans MS" panose="030F0702030302020204" pitchFamily="66" charset="0"/>
                  </a:rPr>
                  <a:t> of experts (initially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𝑆</m:t>
                    </m:r>
                    <m:r>
                      <a:rPr lang="en-US" i="1" dirty="0" smtClean="0">
                        <a:latin typeface="Cambria Math"/>
                      </a:rPr>
                      <m:t>={</m:t>
                    </m:r>
                    <m:sSub>
                      <m:sSubPr>
                        <m:ctrlPr>
                          <a:rPr lang="en-US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en-US" b="0" i="1" dirty="0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dirty="0" smtClean="0">
                        <a:latin typeface="Cambria Math"/>
                      </a:rPr>
                      <m:t>, …, </m:t>
                    </m:r>
                    <m:sSub>
                      <m:sSubPr>
                        <m:ctrlPr>
                          <a:rPr lang="en-US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en-US" b="0" i="1" dirty="0" smtClean="0">
                            <a:latin typeface="Cambria Math"/>
                          </a:rPr>
                          <m:t>𝑁</m:t>
                        </m:r>
                      </m:sub>
                    </m:sSub>
                    <m:r>
                      <a:rPr lang="en-US" b="0" i="1" dirty="0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dirty="0" smtClean="0">
                    <a:latin typeface="Comic Sans MS" panose="030F0702030302020204" pitchFamily="66" charset="0"/>
                  </a:rPr>
                  <a:t> )</a:t>
                </a:r>
              </a:p>
              <a:p>
                <a:endParaRPr lang="en-US" dirty="0">
                  <a:latin typeface="Comic Sans MS" panose="030F0702030302020204" pitchFamily="66" charset="0"/>
                </a:endParaRPr>
              </a:p>
              <a:p>
                <a:r>
                  <a:rPr lang="en-US" dirty="0" smtClean="0">
                    <a:latin typeface="Comic Sans MS" panose="030F0702030302020204" pitchFamily="66" charset="0"/>
                  </a:rPr>
                  <a:t>At each time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𝑡</m:t>
                    </m:r>
                    <m:r>
                      <a:rPr lang="en-US" b="0" i="1" smtClean="0">
                        <a:latin typeface="Cambria Math"/>
                      </a:rPr>
                      <m:t>,</m:t>
                    </m:r>
                  </m:oMath>
                </a14:m>
                <a:r>
                  <a:rPr lang="en-US" dirty="0" smtClean="0">
                    <a:latin typeface="Comic Sans MS" panose="030F0702030302020204" pitchFamily="66" charset="0"/>
                  </a:rPr>
                  <a:t>  follow the advise of any expert 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𝑆</m:t>
                    </m:r>
                  </m:oMath>
                </a14:m>
                <a:endParaRPr lang="en-US" dirty="0" smtClean="0">
                  <a:latin typeface="Comic Sans MS" panose="030F0702030302020204" pitchFamily="66" charset="0"/>
                </a:endParaRPr>
              </a:p>
              <a:p>
                <a:r>
                  <a:rPr lang="en-US" dirty="0" smtClean="0">
                    <a:latin typeface="Comic Sans MS" panose="030F0702030302020204" pitchFamily="66" charset="0"/>
                  </a:rPr>
                  <a:t>             </a:t>
                </a:r>
              </a:p>
              <a:p>
                <a:r>
                  <a:rPr lang="en-US" dirty="0" smtClean="0">
                    <a:latin typeface="Comic Sans MS" panose="030F0702030302020204" pitchFamily="66" charset="0"/>
                  </a:rPr>
                  <a:t>If an expert makes a mistake, remove it from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𝑆</m:t>
                    </m:r>
                  </m:oMath>
                </a14:m>
                <a:endParaRPr lang="en-US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575" y="5029200"/>
                <a:ext cx="5784276" cy="1477328"/>
              </a:xfrm>
              <a:prstGeom prst="rect">
                <a:avLst/>
              </a:prstGeom>
              <a:blipFill rotWithShape="1">
                <a:blip r:embed="rId4"/>
                <a:stretch>
                  <a:fillRect l="-949" t="-1653" b="-61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6706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Comic Sans MS" pitchFamily="66" charset="0"/>
              </a:rPr>
              <a:t>Learning from experts</a:t>
            </a:r>
            <a:endParaRPr lang="en-US" sz="3600" dirty="0">
              <a:latin typeface="Comic Sans MS" pitchFamily="66" charset="0"/>
            </a:endParaRPr>
          </a:p>
        </p:txBody>
      </p:sp>
      <p:sp>
        <p:nvSpPr>
          <p:cNvPr id="5" name="AutoShape 6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8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10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12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15" descr="The Weather Network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8" descr="Image result for the weather network logo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21" descr="Weather forecasting Severe weather Rain Storm, light rain, text, weather  Forecasting, logo png | PNGWing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23" descr="Weather forecasting Severe weather Rain Storm, light rain, text, weather  Forecasting, logo png | PNGWing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The Secret History of the Google Logo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27245" y="1676400"/>
            <a:ext cx="2941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Attempt at an algorithm: </a:t>
            </a:r>
            <a:endParaRPr lang="en-US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225688" y="2438400"/>
                <a:ext cx="5784276" cy="14773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Comic Sans MS" panose="030F0702030302020204" pitchFamily="66" charset="0"/>
                  </a:rPr>
                  <a:t>Maintain a set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𝑆</m:t>
                    </m:r>
                  </m:oMath>
                </a14:m>
                <a:r>
                  <a:rPr lang="en-US" dirty="0" smtClean="0">
                    <a:latin typeface="Comic Sans MS" panose="030F0702030302020204" pitchFamily="66" charset="0"/>
                  </a:rPr>
                  <a:t> of experts (initially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𝑆</m:t>
                    </m:r>
                    <m:r>
                      <a:rPr lang="en-US" i="1" dirty="0" smtClean="0">
                        <a:latin typeface="Cambria Math"/>
                      </a:rPr>
                      <m:t>={</m:t>
                    </m:r>
                    <m:sSub>
                      <m:sSubPr>
                        <m:ctrlPr>
                          <a:rPr lang="en-US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en-US" b="0" i="1" dirty="0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dirty="0" smtClean="0">
                        <a:latin typeface="Cambria Math"/>
                      </a:rPr>
                      <m:t>, …, </m:t>
                    </m:r>
                    <m:sSub>
                      <m:sSubPr>
                        <m:ctrlPr>
                          <a:rPr lang="en-US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en-US" b="0" i="1" dirty="0" smtClean="0">
                            <a:latin typeface="Cambria Math"/>
                          </a:rPr>
                          <m:t>𝑁</m:t>
                        </m:r>
                      </m:sub>
                    </m:sSub>
                    <m:r>
                      <a:rPr lang="en-US" b="0" i="1" dirty="0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dirty="0" smtClean="0">
                    <a:latin typeface="Comic Sans MS" panose="030F0702030302020204" pitchFamily="66" charset="0"/>
                  </a:rPr>
                  <a:t> )</a:t>
                </a:r>
              </a:p>
              <a:p>
                <a:endParaRPr lang="en-US" dirty="0">
                  <a:latin typeface="Comic Sans MS" panose="030F0702030302020204" pitchFamily="66" charset="0"/>
                </a:endParaRPr>
              </a:p>
              <a:p>
                <a:r>
                  <a:rPr lang="en-US" dirty="0" smtClean="0">
                    <a:latin typeface="Comic Sans MS" panose="030F0702030302020204" pitchFamily="66" charset="0"/>
                  </a:rPr>
                  <a:t>At each time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𝑡</m:t>
                    </m:r>
                    <m:r>
                      <a:rPr lang="en-US" b="0" i="1" smtClean="0">
                        <a:latin typeface="Cambria Math"/>
                      </a:rPr>
                      <m:t>,</m:t>
                    </m:r>
                  </m:oMath>
                </a14:m>
                <a:r>
                  <a:rPr lang="en-US" dirty="0" smtClean="0">
                    <a:latin typeface="Comic Sans MS" panose="030F0702030302020204" pitchFamily="66" charset="0"/>
                  </a:rPr>
                  <a:t>  follow the advise of any expert 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𝑆</m:t>
                    </m:r>
                  </m:oMath>
                </a14:m>
                <a:endParaRPr lang="en-US" dirty="0" smtClean="0">
                  <a:latin typeface="Comic Sans MS" panose="030F0702030302020204" pitchFamily="66" charset="0"/>
                </a:endParaRPr>
              </a:p>
              <a:p>
                <a:r>
                  <a:rPr lang="en-US" dirty="0" smtClean="0">
                    <a:latin typeface="Comic Sans MS" panose="030F0702030302020204" pitchFamily="66" charset="0"/>
                  </a:rPr>
                  <a:t>             </a:t>
                </a:r>
              </a:p>
              <a:p>
                <a:r>
                  <a:rPr lang="en-US" dirty="0" smtClean="0">
                    <a:latin typeface="Comic Sans MS" panose="030F0702030302020204" pitchFamily="66" charset="0"/>
                  </a:rPr>
                  <a:t>If an expert makes a mistake, remove it from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𝑆</m:t>
                    </m:r>
                  </m:oMath>
                </a14:m>
                <a:endParaRPr lang="en-US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5688" y="2438400"/>
                <a:ext cx="5784276" cy="1477328"/>
              </a:xfrm>
              <a:prstGeom prst="rect">
                <a:avLst/>
              </a:prstGeom>
              <a:blipFill rotWithShape="1">
                <a:blip r:embed="rId2"/>
                <a:stretch>
                  <a:fillRect l="-843" t="-1653" b="-61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403916" y="4191000"/>
            <a:ext cx="69493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Assume that there is an expert which never makes a mistake….</a:t>
            </a:r>
          </a:p>
          <a:p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 how many mistakes will this algorithm make ??</a:t>
            </a:r>
            <a:endParaRPr lang="en-US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6818" y="5334000"/>
            <a:ext cx="3472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Is there a </a:t>
            </a:r>
            <a:r>
              <a:rPr lang="en-US" smtClean="0">
                <a:solidFill>
                  <a:srgbClr val="FF0000"/>
                </a:solidFill>
                <a:latin typeface="Comic Sans MS" panose="030F0702030302020204" pitchFamily="66" charset="0"/>
              </a:rPr>
              <a:t>better algorithm ??</a:t>
            </a:r>
            <a:endParaRPr lang="en-US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4522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Comic Sans MS" pitchFamily="66" charset="0"/>
              </a:rPr>
              <a:t>Majority Voting</a:t>
            </a:r>
            <a:endParaRPr lang="en-US" sz="3600" dirty="0">
              <a:latin typeface="Comic Sans MS" pitchFamily="66" charset="0"/>
            </a:endParaRPr>
          </a:p>
        </p:txBody>
      </p:sp>
      <p:sp>
        <p:nvSpPr>
          <p:cNvPr id="5" name="AutoShape 6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8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10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12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15" descr="The Weather Network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8" descr="Image result for the weather network logo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21" descr="Weather forecasting Severe weather Rain Storm, light rain, text, weather  Forecasting, logo png | PNGWing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23" descr="Weather forecasting Severe weather Rain Storm, light rain, text, weather  Forecasting, logo png | PNGWing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The Secret History of the Google Logo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1225688" y="2438400"/>
                <a:ext cx="5784276" cy="14773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Comic Sans MS" panose="030F0702030302020204" pitchFamily="66" charset="0"/>
                  </a:rPr>
                  <a:t>Maintain a set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𝑆</m:t>
                    </m:r>
                  </m:oMath>
                </a14:m>
                <a:r>
                  <a:rPr lang="en-US" dirty="0" smtClean="0">
                    <a:latin typeface="Comic Sans MS" panose="030F0702030302020204" pitchFamily="66" charset="0"/>
                  </a:rPr>
                  <a:t> of experts (initially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𝑆</m:t>
                    </m:r>
                    <m:r>
                      <a:rPr lang="en-US" i="1" dirty="0" smtClean="0">
                        <a:latin typeface="Cambria Math"/>
                      </a:rPr>
                      <m:t>={</m:t>
                    </m:r>
                    <m:sSub>
                      <m:sSubPr>
                        <m:ctrlPr>
                          <a:rPr lang="en-US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en-US" b="0" i="1" dirty="0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dirty="0" smtClean="0">
                        <a:latin typeface="Cambria Math"/>
                      </a:rPr>
                      <m:t>, …, </m:t>
                    </m:r>
                    <m:sSub>
                      <m:sSubPr>
                        <m:ctrlPr>
                          <a:rPr lang="en-US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en-US" b="0" i="1" dirty="0" smtClean="0">
                            <a:latin typeface="Cambria Math"/>
                          </a:rPr>
                          <m:t>𝑁</m:t>
                        </m:r>
                      </m:sub>
                    </m:sSub>
                    <m:r>
                      <a:rPr lang="en-US" b="0" i="1" dirty="0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dirty="0" smtClean="0">
                    <a:latin typeface="Comic Sans MS" panose="030F0702030302020204" pitchFamily="66" charset="0"/>
                  </a:rPr>
                  <a:t> )</a:t>
                </a:r>
              </a:p>
              <a:p>
                <a:endParaRPr lang="en-US" dirty="0">
                  <a:latin typeface="Comic Sans MS" panose="030F0702030302020204" pitchFamily="66" charset="0"/>
                </a:endParaRPr>
              </a:p>
              <a:p>
                <a:r>
                  <a:rPr lang="en-US" dirty="0" smtClean="0">
                    <a:latin typeface="Comic Sans MS" panose="030F0702030302020204" pitchFamily="66" charset="0"/>
                  </a:rPr>
                  <a:t>At each time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𝑡</m:t>
                    </m:r>
                    <m:r>
                      <a:rPr lang="en-US" b="0" i="1" smtClean="0">
                        <a:latin typeface="Cambria Math"/>
                      </a:rPr>
                      <m:t>,</m:t>
                    </m:r>
                  </m:oMath>
                </a14:m>
                <a:r>
                  <a:rPr lang="en-US" dirty="0" smtClean="0">
                    <a:latin typeface="Comic Sans MS" panose="030F0702030302020204" pitchFamily="66" charset="0"/>
                  </a:rPr>
                  <a:t>  follow the advise of </a:t>
                </a:r>
                <a:r>
                  <a:rPr lang="en-US" dirty="0" smtClean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majority </a:t>
                </a:r>
                <a:r>
                  <a:rPr lang="en-US" dirty="0" smtClean="0">
                    <a:latin typeface="Comic Sans MS" panose="030F0702030302020204" pitchFamily="66" charset="0"/>
                  </a:rPr>
                  <a:t>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𝑆</m:t>
                    </m:r>
                  </m:oMath>
                </a14:m>
                <a:endParaRPr lang="en-US" dirty="0" smtClean="0">
                  <a:latin typeface="Comic Sans MS" panose="030F0702030302020204" pitchFamily="66" charset="0"/>
                </a:endParaRPr>
              </a:p>
              <a:p>
                <a:r>
                  <a:rPr lang="en-US" dirty="0" smtClean="0">
                    <a:latin typeface="Comic Sans MS" panose="030F0702030302020204" pitchFamily="66" charset="0"/>
                  </a:rPr>
                  <a:t>             </a:t>
                </a:r>
              </a:p>
              <a:p>
                <a:r>
                  <a:rPr lang="en-US" dirty="0" smtClean="0">
                    <a:latin typeface="Comic Sans MS" panose="030F0702030302020204" pitchFamily="66" charset="0"/>
                  </a:rPr>
                  <a:t>If an expert makes a mistake, remove it from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𝑆</m:t>
                    </m:r>
                  </m:oMath>
                </a14:m>
                <a:endParaRPr lang="en-US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5688" y="2438400"/>
                <a:ext cx="5784276" cy="1477328"/>
              </a:xfrm>
              <a:prstGeom prst="rect">
                <a:avLst/>
              </a:prstGeom>
              <a:blipFill rotWithShape="1">
                <a:blip r:embed="rId2"/>
                <a:stretch>
                  <a:fillRect l="-843" t="-1653" b="-61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403916" y="4191000"/>
            <a:ext cx="69493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Assume that there is an expert which never makes a mistake….</a:t>
            </a:r>
          </a:p>
          <a:p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 how many mistakes will this algorithm make ??</a:t>
            </a:r>
            <a:endParaRPr lang="en-US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0375" y="5257800"/>
            <a:ext cx="4716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66FF"/>
                </a:solidFill>
                <a:latin typeface="Comic Sans MS" panose="030F0702030302020204" pitchFamily="66" charset="0"/>
              </a:rPr>
              <a:t>What are the issues with this algorithm??</a:t>
            </a:r>
            <a:endParaRPr lang="en-US" dirty="0">
              <a:solidFill>
                <a:srgbClr val="0066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3935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Comic Sans MS" pitchFamily="66" charset="0"/>
              </a:rPr>
              <a:t>Majority Voting</a:t>
            </a:r>
            <a:endParaRPr lang="en-US" sz="3600" dirty="0">
              <a:latin typeface="Comic Sans MS" pitchFamily="66" charset="0"/>
            </a:endParaRPr>
          </a:p>
        </p:txBody>
      </p:sp>
      <p:sp>
        <p:nvSpPr>
          <p:cNvPr id="5" name="AutoShape 6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8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10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12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15" descr="The Weather Network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8" descr="Image result for the weather network logo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21" descr="Weather forecasting Severe weather Rain Storm, light rain, text, weather  Forecasting, logo png | PNGWing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23" descr="Weather forecasting Severe weather Rain Storm, light rain, text, weather  Forecasting, logo png | PNGWing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The Secret History of the Google Logo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1225688" y="2438400"/>
                <a:ext cx="5784276" cy="20313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Comic Sans MS" panose="030F0702030302020204" pitchFamily="66" charset="0"/>
                  </a:rPr>
                  <a:t>Maintain a set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𝑆</m:t>
                    </m:r>
                  </m:oMath>
                </a14:m>
                <a:r>
                  <a:rPr lang="en-US" dirty="0" smtClean="0">
                    <a:latin typeface="Comic Sans MS" panose="030F0702030302020204" pitchFamily="66" charset="0"/>
                  </a:rPr>
                  <a:t> of experts (initially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𝑆</m:t>
                    </m:r>
                    <m:r>
                      <a:rPr lang="en-US" i="1" dirty="0" smtClean="0">
                        <a:latin typeface="Cambria Math"/>
                      </a:rPr>
                      <m:t>={</m:t>
                    </m:r>
                    <m:sSub>
                      <m:sSubPr>
                        <m:ctrlPr>
                          <a:rPr lang="en-US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en-US" b="0" i="1" dirty="0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dirty="0" smtClean="0">
                        <a:latin typeface="Cambria Math"/>
                      </a:rPr>
                      <m:t>, …, </m:t>
                    </m:r>
                    <m:sSub>
                      <m:sSubPr>
                        <m:ctrlPr>
                          <a:rPr lang="en-US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en-US" b="0" i="1" dirty="0" smtClean="0">
                            <a:latin typeface="Cambria Math"/>
                          </a:rPr>
                          <m:t>𝑁</m:t>
                        </m:r>
                      </m:sub>
                    </m:sSub>
                    <m:r>
                      <a:rPr lang="en-US" b="0" i="1" dirty="0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dirty="0" smtClean="0">
                    <a:latin typeface="Comic Sans MS" panose="030F0702030302020204" pitchFamily="66" charset="0"/>
                  </a:rPr>
                  <a:t> )</a:t>
                </a:r>
              </a:p>
              <a:p>
                <a:endParaRPr lang="en-US" dirty="0">
                  <a:latin typeface="Comic Sans MS" panose="030F0702030302020204" pitchFamily="66" charset="0"/>
                </a:endParaRPr>
              </a:p>
              <a:p>
                <a:r>
                  <a:rPr lang="en-US" dirty="0" smtClean="0">
                    <a:latin typeface="Comic Sans MS" panose="030F0702030302020204" pitchFamily="66" charset="0"/>
                  </a:rPr>
                  <a:t>At each time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𝑡</m:t>
                    </m:r>
                    <m:r>
                      <a:rPr lang="en-US" b="0" i="1" smtClean="0">
                        <a:latin typeface="Cambria Math"/>
                      </a:rPr>
                      <m:t>,</m:t>
                    </m:r>
                  </m:oMath>
                </a14:m>
                <a:r>
                  <a:rPr lang="en-US" dirty="0" smtClean="0">
                    <a:latin typeface="Comic Sans MS" panose="030F0702030302020204" pitchFamily="66" charset="0"/>
                  </a:rPr>
                  <a:t>  follow the advise of </a:t>
                </a:r>
                <a:r>
                  <a:rPr lang="en-US" dirty="0" smtClean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majority </a:t>
                </a:r>
                <a:r>
                  <a:rPr lang="en-US" dirty="0" smtClean="0">
                    <a:latin typeface="Comic Sans MS" panose="030F0702030302020204" pitchFamily="66" charset="0"/>
                  </a:rPr>
                  <a:t>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𝑆</m:t>
                    </m:r>
                  </m:oMath>
                </a14:m>
                <a:endParaRPr lang="en-US" dirty="0" smtClean="0">
                  <a:latin typeface="Comic Sans MS" panose="030F0702030302020204" pitchFamily="66" charset="0"/>
                </a:endParaRPr>
              </a:p>
              <a:p>
                <a:r>
                  <a:rPr lang="en-US" dirty="0" smtClean="0">
                    <a:latin typeface="Comic Sans MS" panose="030F0702030302020204" pitchFamily="66" charset="0"/>
                  </a:rPr>
                  <a:t>             </a:t>
                </a:r>
              </a:p>
              <a:p>
                <a:r>
                  <a:rPr lang="en-US" dirty="0" smtClean="0">
                    <a:latin typeface="Comic Sans MS" panose="030F0702030302020204" pitchFamily="66" charset="0"/>
                  </a:rPr>
                  <a:t>If an expert makes a mistake, remove it from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𝑆</m:t>
                    </m:r>
                  </m:oMath>
                </a14:m>
                <a:endParaRPr lang="en-US" dirty="0" smtClean="0">
                  <a:latin typeface="Comic Sans MS" panose="030F0702030302020204" pitchFamily="66" charset="0"/>
                </a:endParaRPr>
              </a:p>
              <a:p>
                <a:endParaRPr lang="en-US" dirty="0">
                  <a:latin typeface="Comic Sans MS" panose="030F0702030302020204" pitchFamily="66" charset="0"/>
                </a:endParaRPr>
              </a:p>
              <a:p>
                <a:r>
                  <a:rPr lang="en-US" dirty="0" smtClean="0">
                    <a:latin typeface="Comic Sans MS" panose="030F0702030302020204" pitchFamily="66" charset="0"/>
                  </a:rPr>
                  <a:t>If S becomes empty, </a:t>
                </a:r>
                <a:r>
                  <a:rPr lang="en-US" dirty="0" smtClean="0">
                    <a:solidFill>
                      <a:srgbClr val="0066FF"/>
                    </a:solidFill>
                    <a:latin typeface="Comic Sans MS" panose="030F0702030302020204" pitchFamily="66" charset="0"/>
                  </a:rPr>
                  <a:t>restart</a:t>
                </a:r>
                <a:endParaRPr lang="en-US" dirty="0">
                  <a:solidFill>
                    <a:srgbClr val="0066FF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5688" y="2438400"/>
                <a:ext cx="5784276" cy="2031325"/>
              </a:xfrm>
              <a:prstGeom prst="rect">
                <a:avLst/>
              </a:prstGeom>
              <a:blipFill rotWithShape="1">
                <a:blip r:embed="rId2"/>
                <a:stretch>
                  <a:fillRect l="-843" t="-1201" b="-42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460375" y="4953000"/>
                <a:ext cx="632814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how </a:t>
                </a:r>
                <a:r>
                  <a:rPr lang="en-US" dirty="0" smtClean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many mistakes will this algorithm make </a:t>
                </a:r>
                <a:r>
                  <a:rPr lang="en-US" dirty="0" smtClean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??</a:t>
                </a:r>
              </a:p>
              <a:p>
                <a:r>
                  <a:rPr lang="en-US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  <a:r>
                  <a:rPr lang="en-US" dirty="0" smtClean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  let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𝑀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⋆</m:t>
                        </m:r>
                      </m:sup>
                    </m:sSup>
                  </m:oMath>
                </a14:m>
                <a:r>
                  <a:rPr lang="en-US" dirty="0" smtClean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be the number of mistakes by the best expert. </a:t>
                </a:r>
                <a:endParaRPr lang="en-US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375" y="4953000"/>
                <a:ext cx="6328143" cy="646331"/>
              </a:xfrm>
              <a:prstGeom prst="rect">
                <a:avLst/>
              </a:prstGeom>
              <a:blipFill rotWithShape="1">
                <a:blip r:embed="rId3"/>
                <a:stretch>
                  <a:fillRect l="-867" t="-3774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598958" y="5705061"/>
                <a:ext cx="51902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0066FF"/>
                    </a:solidFill>
                    <a:latin typeface="Comic Sans MS" panose="030F0702030302020204" pitchFamily="66" charset="0"/>
                  </a:rPr>
                  <a:t>#mistakes by the algorithm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66FF"/>
                        </a:solidFill>
                        <a:latin typeface="Cambria Math"/>
                      </a:rPr>
                      <m:t>≤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0066FF"/>
                            </a:solidFill>
                            <a:latin typeface="Cambria Math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66FF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0066FF"/>
                                </a:solidFill>
                                <a:latin typeface="Cambria Math"/>
                              </a:rPr>
                              <m:t>log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66FF"/>
                                </a:solidFill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0066FF"/>
                            </a:solidFill>
                            <a:latin typeface="Cambria Math"/>
                          </a:rPr>
                          <m:t>𝑁</m:t>
                        </m:r>
                        <m:r>
                          <a:rPr lang="en-US" b="0" i="1" smtClean="0">
                            <a:solidFill>
                              <a:srgbClr val="0066FF"/>
                            </a:solidFill>
                            <a:latin typeface="Cambria Math"/>
                          </a:rPr>
                          <m:t>⋅(</m:t>
                        </m:r>
                        <m:r>
                          <a:rPr lang="en-US" b="0" i="1" smtClean="0">
                            <a:solidFill>
                              <a:srgbClr val="0066FF"/>
                            </a:solidFill>
                            <a:latin typeface="Cambria Math"/>
                          </a:rPr>
                          <m:t>𝑀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66FF"/>
                            </a:solidFill>
                            <a:latin typeface="Cambria Math"/>
                          </a:rPr>
                          <m:t>⋆</m:t>
                        </m:r>
                      </m:sup>
                    </m:sSup>
                    <m:r>
                      <a:rPr lang="en-US" b="0" i="1" smtClean="0">
                        <a:solidFill>
                          <a:srgbClr val="0066FF"/>
                        </a:solidFill>
                        <a:latin typeface="Cambria Math"/>
                      </a:rPr>
                      <m:t>+1) </m:t>
                    </m:r>
                  </m:oMath>
                </a14:m>
                <a:endParaRPr lang="en-US" dirty="0">
                  <a:solidFill>
                    <a:srgbClr val="0066FF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958" y="5705061"/>
                <a:ext cx="5190203" cy="369332"/>
              </a:xfrm>
              <a:prstGeom prst="rect">
                <a:avLst/>
              </a:prstGeom>
              <a:blipFill rotWithShape="1">
                <a:blip r:embed="rId4"/>
                <a:stretch>
                  <a:fillRect l="-939" t="-6667" b="-2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/>
          <p:cNvCxnSpPr/>
          <p:nvPr/>
        </p:nvCxnSpPr>
        <p:spPr>
          <a:xfrm flipH="1" flipV="1">
            <a:off x="4267200" y="6074393"/>
            <a:ext cx="533400" cy="25020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833730" y="6285636"/>
            <a:ext cx="3324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mic Sans MS" panose="030F0702030302020204" pitchFamily="66" charset="0"/>
              </a:rPr>
              <a:t>Can we improve this bound ??</a:t>
            </a:r>
            <a:endParaRPr lang="en-US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3634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Comic Sans MS" pitchFamily="66" charset="0"/>
              </a:rPr>
              <a:t>Halving Algorithm</a:t>
            </a:r>
            <a:endParaRPr lang="en-US" sz="3600" dirty="0">
              <a:latin typeface="Comic Sans MS" pitchFamily="66" charset="0"/>
            </a:endParaRPr>
          </a:p>
        </p:txBody>
      </p:sp>
      <p:sp>
        <p:nvSpPr>
          <p:cNvPr id="5" name="AutoShape 6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8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10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12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15" descr="The Weather Network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8" descr="Image result for the weather network logo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21" descr="Weather forecasting Severe weather Rain Storm, light rain, text, weather  Forecasting, logo png | PNGWing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23" descr="Weather forecasting Severe weather Rain Storm, light rain, text, weather  Forecasting, logo png | PNGWing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The Secret History of the Google Logo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1225688" y="2438400"/>
                <a:ext cx="6206507" cy="17543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Comic Sans MS" panose="030F0702030302020204" pitchFamily="66" charset="0"/>
                  </a:rPr>
                  <a:t>Maintain a weight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>
                    <a:latin typeface="Comic Sans MS" panose="030F0702030302020204" pitchFamily="66" charset="0"/>
                  </a:rPr>
                  <a:t> of each expert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>
                    <a:latin typeface="Comic Sans MS" panose="030F0702030302020204" pitchFamily="66" charset="0"/>
                  </a:rPr>
                  <a:t> (initialized to 1)</a:t>
                </a:r>
                <a:endParaRPr lang="en-US" dirty="0" smtClean="0">
                  <a:latin typeface="Comic Sans MS" panose="030F0702030302020204" pitchFamily="66" charset="0"/>
                </a:endParaRPr>
              </a:p>
              <a:p>
                <a:endParaRPr lang="en-US" dirty="0">
                  <a:latin typeface="Comic Sans MS" panose="030F0702030302020204" pitchFamily="66" charset="0"/>
                </a:endParaRPr>
              </a:p>
              <a:p>
                <a:r>
                  <a:rPr lang="en-US" dirty="0" smtClean="0">
                    <a:latin typeface="Comic Sans MS" panose="030F0702030302020204" pitchFamily="66" charset="0"/>
                  </a:rPr>
                  <a:t>At each time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𝑡</m:t>
                    </m:r>
                    <m:r>
                      <a:rPr lang="en-US" b="0" i="1" smtClean="0">
                        <a:latin typeface="Cambria Math"/>
                      </a:rPr>
                      <m:t>,</m:t>
                    </m:r>
                  </m:oMath>
                </a14:m>
                <a:r>
                  <a:rPr lang="en-US" dirty="0" smtClean="0">
                    <a:latin typeface="Comic Sans MS" panose="030F0702030302020204" pitchFamily="66" charset="0"/>
                  </a:rPr>
                  <a:t>  follow the advise of </a:t>
                </a:r>
                <a:r>
                  <a:rPr lang="en-US" dirty="0" smtClean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majority weight</a:t>
                </a:r>
                <a:endParaRPr lang="en-US" dirty="0" smtClean="0">
                  <a:latin typeface="Comic Sans MS" panose="030F0702030302020204" pitchFamily="66" charset="0"/>
                </a:endParaRPr>
              </a:p>
              <a:p>
                <a:r>
                  <a:rPr lang="en-US" dirty="0" smtClean="0">
                    <a:latin typeface="Comic Sans MS" panose="030F0702030302020204" pitchFamily="66" charset="0"/>
                  </a:rPr>
                  <a:t>             </a:t>
                </a:r>
              </a:p>
              <a:p>
                <a:r>
                  <a:rPr lang="en-US" dirty="0" smtClean="0">
                    <a:latin typeface="Comic Sans MS" panose="030F0702030302020204" pitchFamily="66" charset="0"/>
                  </a:rPr>
                  <a:t>If an expert makes a mistake, </a:t>
                </a:r>
                <a:r>
                  <a:rPr lang="en-US" dirty="0" smtClean="0">
                    <a:latin typeface="Comic Sans MS" panose="030F0702030302020204" pitchFamily="66" charset="0"/>
                  </a:rPr>
                  <a:t>halve its weight.</a:t>
                </a:r>
                <a:endParaRPr lang="en-US" dirty="0" smtClean="0">
                  <a:latin typeface="Comic Sans MS" panose="030F0702030302020204" pitchFamily="66" charset="0"/>
                </a:endParaRPr>
              </a:p>
              <a:p>
                <a:endParaRPr lang="en-US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5688" y="2438400"/>
                <a:ext cx="6206507" cy="1754326"/>
              </a:xfrm>
              <a:prstGeom prst="rect">
                <a:avLst/>
              </a:prstGeom>
              <a:blipFill rotWithShape="1">
                <a:blip r:embed="rId2"/>
                <a:stretch>
                  <a:fillRect l="-786" t="-1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460374" y="4186100"/>
                <a:ext cx="60524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let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𝑀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⋆</m:t>
                        </m:r>
                      </m:sup>
                    </m:sSup>
                  </m:oMath>
                </a14:m>
                <a:r>
                  <a:rPr lang="en-US" dirty="0" smtClean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be the number of mistakes by the best expert. </a:t>
                </a:r>
                <a:endParaRPr lang="en-US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374" y="4186100"/>
                <a:ext cx="6052426" cy="369332"/>
              </a:xfrm>
              <a:prstGeom prst="rect">
                <a:avLst/>
              </a:prstGeom>
              <a:blipFill rotWithShape="1">
                <a:blip r:embed="rId3"/>
                <a:stretch>
                  <a:fillRect l="-907" t="-6667" b="-2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460374" y="4876800"/>
                <a:ext cx="58145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0066FF"/>
                    </a:solidFill>
                    <a:latin typeface="Comic Sans MS" panose="030F0702030302020204" pitchFamily="66" charset="0"/>
                  </a:rPr>
                  <a:t>Thm</a:t>
                </a:r>
                <a:r>
                  <a:rPr lang="en-US" dirty="0" smtClean="0">
                    <a:solidFill>
                      <a:srgbClr val="0066FF"/>
                    </a:solidFill>
                    <a:latin typeface="Comic Sans MS" panose="030F0702030302020204" pitchFamily="66" charset="0"/>
                  </a:rPr>
                  <a:t>: </a:t>
                </a:r>
                <a:r>
                  <a:rPr lang="en-US" dirty="0" smtClean="0">
                    <a:solidFill>
                      <a:srgbClr val="0066FF"/>
                    </a:solidFill>
                    <a:latin typeface="Comic Sans MS" panose="030F0702030302020204" pitchFamily="66" charset="0"/>
                  </a:rPr>
                  <a:t>#mistakes by the algorithm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66FF"/>
                        </a:solidFill>
                        <a:latin typeface="Cambria Math"/>
                      </a:rPr>
                      <m:t>≤</m:t>
                    </m:r>
                    <m:r>
                      <a:rPr lang="en-US" b="0" i="1" smtClean="0">
                        <a:solidFill>
                          <a:srgbClr val="0066FF"/>
                        </a:solidFill>
                        <a:latin typeface="Cambria Math"/>
                      </a:rPr>
                      <m:t>𝑐</m:t>
                    </m:r>
                    <m:r>
                      <a:rPr lang="en-US" b="0" i="1" smtClean="0">
                        <a:solidFill>
                          <a:srgbClr val="0066FF"/>
                        </a:solidFill>
                        <a:latin typeface="Cambria Math"/>
                      </a:rPr>
                      <m:t>⋅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0066FF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66FF"/>
                            </a:solidFill>
                            <a:latin typeface="Cambria Math"/>
                          </a:rPr>
                          <m:t>𝑀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66FF"/>
                            </a:solidFill>
                            <a:latin typeface="Cambria Math"/>
                          </a:rPr>
                          <m:t>⋆</m:t>
                        </m:r>
                      </m:sup>
                    </m:sSup>
                    <m:r>
                      <a:rPr lang="en-US" b="0" i="1" smtClean="0">
                        <a:solidFill>
                          <a:srgbClr val="0066FF"/>
                        </a:solidFill>
                        <a:latin typeface="Cambria Math"/>
                      </a:rPr>
                      <m:t>+</m:t>
                    </m:r>
                    <m:r>
                      <a:rPr lang="en-US" b="0" i="1" smtClean="0">
                        <a:solidFill>
                          <a:srgbClr val="0066FF"/>
                        </a:solidFill>
                        <a:latin typeface="Cambria Math"/>
                      </a:rPr>
                      <m:t>𝑂</m:t>
                    </m:r>
                    <m:r>
                      <a:rPr lang="en-US" b="0" i="1" smtClean="0">
                        <a:solidFill>
                          <a:srgbClr val="0066FF"/>
                        </a:solidFill>
                        <a:latin typeface="Cambria Math"/>
                      </a:rPr>
                      <m:t>(</m:t>
                    </m:r>
                    <m:func>
                      <m:funcPr>
                        <m:ctrlPr>
                          <a:rPr lang="en-US" b="0" i="1" smtClean="0">
                            <a:solidFill>
                              <a:srgbClr val="0066FF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0066FF"/>
                            </a:solidFill>
                            <a:latin typeface="Cambria Math"/>
                          </a:rPr>
                          <m:t>log</m:t>
                        </m:r>
                      </m:fName>
                      <m:e>
                        <m:r>
                          <a:rPr lang="en-US" b="0" i="1" smtClean="0">
                            <a:solidFill>
                              <a:srgbClr val="0066FF"/>
                            </a:solidFill>
                            <a:latin typeface="Cambria Math"/>
                          </a:rPr>
                          <m:t>𝑁</m:t>
                        </m:r>
                        <m:r>
                          <a:rPr lang="en-US" b="0" i="1" smtClean="0">
                            <a:solidFill>
                              <a:srgbClr val="0066FF"/>
                            </a:solidFill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endParaRPr lang="en-US" dirty="0">
                  <a:solidFill>
                    <a:srgbClr val="0066FF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374" y="4876800"/>
                <a:ext cx="5814540" cy="369332"/>
              </a:xfrm>
              <a:prstGeom prst="rect">
                <a:avLst/>
              </a:prstGeom>
              <a:blipFill rotWithShape="1">
                <a:blip r:embed="rId4"/>
                <a:stretch>
                  <a:fillRect l="-944" t="-6557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579317" y="5638800"/>
                <a:ext cx="4142031" cy="3824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0066FF"/>
                    </a:solidFill>
                    <a:latin typeface="Comic Sans MS" panose="030F0702030302020204" pitchFamily="66" charset="0"/>
                  </a:rPr>
                  <a:t>Idea: </a:t>
                </a:r>
                <a:r>
                  <a:rPr lang="en-US" dirty="0" smtClean="0">
                    <a:latin typeface="Comic Sans MS" panose="030F0702030302020204" pitchFamily="66" charset="0"/>
                  </a:rPr>
                  <a:t>define a “potential”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Φ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≔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sub>
                      <m:sup/>
                      <m:e>
                        <m:sSubSup>
                          <m:sSub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𝑖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𝑡</m:t>
                            </m:r>
                          </m:sup>
                        </m:sSubSup>
                      </m:e>
                    </m:nary>
                  </m:oMath>
                </a14:m>
                <a:endParaRPr lang="en-US" dirty="0">
                  <a:solidFill>
                    <a:srgbClr val="0066FF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317" y="5638800"/>
                <a:ext cx="4142031" cy="382412"/>
              </a:xfrm>
              <a:prstGeom prst="rect">
                <a:avLst/>
              </a:prstGeom>
              <a:blipFill rotWithShape="1">
                <a:blip r:embed="rId5"/>
                <a:stretch>
                  <a:fillRect l="-1178" t="-111111" r="-9131" b="-1793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/>
          <p:nvPr/>
        </p:nvCxnSpPr>
        <p:spPr>
          <a:xfrm flipH="1">
            <a:off x="4704783" y="5595256"/>
            <a:ext cx="685800" cy="1912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/>
              <p:cNvSpPr txBox="1"/>
              <p:nvPr/>
            </p:nvSpPr>
            <p:spPr>
              <a:xfrm>
                <a:off x="4953000" y="5269468"/>
                <a:ext cx="265835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Weight of expert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400" dirty="0" smtClean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at time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/>
                      </a:rPr>
                      <m:t>𝑡</m:t>
                    </m:r>
                  </m:oMath>
                </a14:m>
                <a:endParaRPr lang="en-US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00" y="5269468"/>
                <a:ext cx="2658356" cy="307777"/>
              </a:xfrm>
              <a:prstGeom prst="rect">
                <a:avLst/>
              </a:prstGeom>
              <a:blipFill rotWithShape="1">
                <a:blip r:embed="rId6"/>
                <a:stretch>
                  <a:fillRect l="-688" t="-1961" b="-17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56096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Comic Sans MS" pitchFamily="66" charset="0"/>
              </a:rPr>
              <a:t>Halving Algorithm</a:t>
            </a:r>
            <a:endParaRPr lang="en-US" sz="3600" dirty="0">
              <a:latin typeface="Comic Sans MS" pitchFamily="66" charset="0"/>
            </a:endParaRPr>
          </a:p>
        </p:txBody>
      </p:sp>
      <p:sp>
        <p:nvSpPr>
          <p:cNvPr id="5" name="AutoShape 6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8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10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12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15" descr="The Weather Network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8" descr="Image result for the weather network logo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21" descr="Weather forecasting Severe weather Rain Storm, light rain, text, weather  Forecasting, logo png | PNGWing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23" descr="Weather forecasting Severe weather Rain Storm, light rain, text, weather  Forecasting, logo png | PNGWing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The Secret History of the Google Logo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785053" y="3352800"/>
                <a:ext cx="7237174" cy="17543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Comic Sans MS" panose="030F0702030302020204" pitchFamily="66" charset="0"/>
                  </a:rPr>
                  <a:t>Maintain a weight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>
                    <a:latin typeface="Comic Sans MS" panose="030F0702030302020204" pitchFamily="66" charset="0"/>
                  </a:rPr>
                  <a:t> of each expert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>
                    <a:latin typeface="Comic Sans MS" panose="030F0702030302020204" pitchFamily="66" charset="0"/>
                  </a:rPr>
                  <a:t> (initialized to 1)</a:t>
                </a:r>
                <a:endParaRPr lang="en-US" dirty="0" smtClean="0">
                  <a:latin typeface="Comic Sans MS" panose="030F0702030302020204" pitchFamily="66" charset="0"/>
                </a:endParaRPr>
              </a:p>
              <a:p>
                <a:endParaRPr lang="en-US" dirty="0">
                  <a:latin typeface="Comic Sans MS" panose="030F0702030302020204" pitchFamily="66" charset="0"/>
                </a:endParaRPr>
              </a:p>
              <a:p>
                <a:r>
                  <a:rPr lang="en-US" dirty="0" smtClean="0">
                    <a:latin typeface="Comic Sans MS" panose="030F0702030302020204" pitchFamily="66" charset="0"/>
                  </a:rPr>
                  <a:t>At each time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𝑡</m:t>
                    </m:r>
                    <m:r>
                      <a:rPr lang="en-US" b="0" i="1" smtClean="0">
                        <a:latin typeface="Cambria Math"/>
                      </a:rPr>
                      <m:t>,</m:t>
                    </m:r>
                  </m:oMath>
                </a14:m>
                <a:r>
                  <a:rPr lang="en-US" dirty="0" smtClean="0">
                    <a:latin typeface="Comic Sans MS" panose="030F0702030302020204" pitchFamily="66" charset="0"/>
                  </a:rPr>
                  <a:t>  follow the advise of </a:t>
                </a:r>
                <a:r>
                  <a:rPr lang="en-US" dirty="0" smtClean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majority weight</a:t>
                </a:r>
                <a:endParaRPr lang="en-US" dirty="0" smtClean="0">
                  <a:latin typeface="Comic Sans MS" panose="030F0702030302020204" pitchFamily="66" charset="0"/>
                </a:endParaRPr>
              </a:p>
              <a:p>
                <a:r>
                  <a:rPr lang="en-US" dirty="0" smtClean="0">
                    <a:latin typeface="Comic Sans MS" panose="030F0702030302020204" pitchFamily="66" charset="0"/>
                  </a:rPr>
                  <a:t>             </a:t>
                </a:r>
              </a:p>
              <a:p>
                <a:r>
                  <a:rPr lang="en-US" dirty="0" smtClean="0">
                    <a:latin typeface="Comic Sans MS" panose="030F0702030302020204" pitchFamily="66" charset="0"/>
                  </a:rPr>
                  <a:t>If an expert makes a mistake, </a:t>
                </a:r>
                <a:r>
                  <a:rPr lang="en-US" dirty="0" smtClean="0">
                    <a:latin typeface="Comic Sans MS" panose="030F0702030302020204" pitchFamily="66" charset="0"/>
                  </a:rPr>
                  <a:t>reduce its weight</a:t>
                </a:r>
                <a:r>
                  <a:rPr lang="en-US" dirty="0">
                    <a:latin typeface="Comic Sans MS" panose="030F0702030302020204" pitchFamily="66" charset="0"/>
                  </a:rPr>
                  <a:t> </a:t>
                </a:r>
                <a:r>
                  <a:rPr lang="en-US" dirty="0" smtClean="0">
                    <a:latin typeface="Comic Sans MS" panose="030F0702030302020204" pitchFamily="66" charset="0"/>
                  </a:rPr>
                  <a:t>by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(1−</m:t>
                    </m:r>
                    <m:r>
                      <a:rPr lang="en-US" b="0" i="1" smtClean="0">
                        <a:latin typeface="Cambria Math"/>
                      </a:rPr>
                      <m:t>𝜀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>
                    <a:latin typeface="Comic Sans MS" panose="030F0702030302020204" pitchFamily="66" charset="0"/>
                  </a:rPr>
                  <a:t> factor</a:t>
                </a:r>
              </a:p>
              <a:p>
                <a:endParaRPr lang="en-US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053" y="3352800"/>
                <a:ext cx="7237174" cy="1754326"/>
              </a:xfrm>
              <a:prstGeom prst="rect">
                <a:avLst/>
              </a:prstGeom>
              <a:blipFill rotWithShape="1">
                <a:blip r:embed="rId2"/>
                <a:stretch>
                  <a:fillRect l="-758" t="-1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460374" y="1600200"/>
                <a:ext cx="58145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0066FF"/>
                    </a:solidFill>
                    <a:latin typeface="Comic Sans MS" panose="030F0702030302020204" pitchFamily="66" charset="0"/>
                  </a:rPr>
                  <a:t>Thm</a:t>
                </a:r>
                <a:r>
                  <a:rPr lang="en-US" dirty="0" smtClean="0">
                    <a:solidFill>
                      <a:srgbClr val="0066FF"/>
                    </a:solidFill>
                    <a:latin typeface="Comic Sans MS" panose="030F0702030302020204" pitchFamily="66" charset="0"/>
                  </a:rPr>
                  <a:t>: </a:t>
                </a:r>
                <a:r>
                  <a:rPr lang="en-US" dirty="0" smtClean="0">
                    <a:solidFill>
                      <a:srgbClr val="0066FF"/>
                    </a:solidFill>
                    <a:latin typeface="Comic Sans MS" panose="030F0702030302020204" pitchFamily="66" charset="0"/>
                  </a:rPr>
                  <a:t>#mistakes by the algorithm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66FF"/>
                        </a:solidFill>
                        <a:latin typeface="Cambria Math"/>
                      </a:rPr>
                      <m:t>≤</m:t>
                    </m:r>
                    <m:r>
                      <a:rPr lang="en-US" b="0" i="1" smtClean="0">
                        <a:solidFill>
                          <a:srgbClr val="0066FF"/>
                        </a:solidFill>
                        <a:latin typeface="Cambria Math"/>
                      </a:rPr>
                      <m:t>𝑐</m:t>
                    </m:r>
                    <m:r>
                      <a:rPr lang="en-US" b="0" i="1" smtClean="0">
                        <a:solidFill>
                          <a:srgbClr val="0066FF"/>
                        </a:solidFill>
                        <a:latin typeface="Cambria Math"/>
                      </a:rPr>
                      <m:t>⋅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0066FF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66FF"/>
                            </a:solidFill>
                            <a:latin typeface="Cambria Math"/>
                          </a:rPr>
                          <m:t>𝑀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66FF"/>
                            </a:solidFill>
                            <a:latin typeface="Cambria Math"/>
                          </a:rPr>
                          <m:t>⋆</m:t>
                        </m:r>
                      </m:sup>
                    </m:sSup>
                    <m:r>
                      <a:rPr lang="en-US" b="0" i="1" smtClean="0">
                        <a:solidFill>
                          <a:srgbClr val="0066FF"/>
                        </a:solidFill>
                        <a:latin typeface="Cambria Math"/>
                      </a:rPr>
                      <m:t>+</m:t>
                    </m:r>
                    <m:r>
                      <a:rPr lang="en-US" b="0" i="1" smtClean="0">
                        <a:solidFill>
                          <a:srgbClr val="0066FF"/>
                        </a:solidFill>
                        <a:latin typeface="Cambria Math"/>
                      </a:rPr>
                      <m:t>𝑂</m:t>
                    </m:r>
                    <m:r>
                      <a:rPr lang="en-US" b="0" i="1" smtClean="0">
                        <a:solidFill>
                          <a:srgbClr val="0066FF"/>
                        </a:solidFill>
                        <a:latin typeface="Cambria Math"/>
                      </a:rPr>
                      <m:t>(</m:t>
                    </m:r>
                    <m:func>
                      <m:funcPr>
                        <m:ctrlPr>
                          <a:rPr lang="en-US" b="0" i="1" smtClean="0">
                            <a:solidFill>
                              <a:srgbClr val="0066FF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0066FF"/>
                            </a:solidFill>
                            <a:latin typeface="Cambria Math"/>
                          </a:rPr>
                          <m:t>log</m:t>
                        </m:r>
                      </m:fName>
                      <m:e>
                        <m:r>
                          <a:rPr lang="en-US" b="0" i="1" smtClean="0">
                            <a:solidFill>
                              <a:srgbClr val="0066FF"/>
                            </a:solidFill>
                            <a:latin typeface="Cambria Math"/>
                          </a:rPr>
                          <m:t>𝑁</m:t>
                        </m:r>
                        <m:r>
                          <a:rPr lang="en-US" b="0" i="1" smtClean="0">
                            <a:solidFill>
                              <a:srgbClr val="0066FF"/>
                            </a:solidFill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endParaRPr lang="en-US" dirty="0">
                  <a:solidFill>
                    <a:srgbClr val="0066FF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374" y="1600200"/>
                <a:ext cx="5814540" cy="369332"/>
              </a:xfrm>
              <a:prstGeom prst="rect">
                <a:avLst/>
              </a:prstGeom>
              <a:blipFill rotWithShape="1">
                <a:blip r:embed="rId3"/>
                <a:stretch>
                  <a:fillRect l="-944"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/>
          <p:cNvCxnSpPr/>
          <p:nvPr/>
        </p:nvCxnSpPr>
        <p:spPr>
          <a:xfrm flipH="1" flipV="1">
            <a:off x="4572000" y="1969532"/>
            <a:ext cx="381000" cy="6212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523343" y="2589311"/>
            <a:ext cx="33313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How small can this constant become ?</a:t>
            </a:r>
            <a:endParaRPr lang="en-US" sz="1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496818" y="5155093"/>
                <a:ext cx="6317755" cy="498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0066FF"/>
                    </a:solidFill>
                    <a:latin typeface="Comic Sans MS" panose="030F0702030302020204" pitchFamily="66" charset="0"/>
                  </a:rPr>
                  <a:t>Thm</a:t>
                </a:r>
                <a:r>
                  <a:rPr lang="en-US" dirty="0" smtClean="0">
                    <a:solidFill>
                      <a:srgbClr val="0066FF"/>
                    </a:solidFill>
                    <a:latin typeface="Comic Sans MS" panose="030F0702030302020204" pitchFamily="66" charset="0"/>
                  </a:rPr>
                  <a:t>: </a:t>
                </a:r>
                <a:r>
                  <a:rPr lang="en-US" dirty="0" smtClean="0">
                    <a:solidFill>
                      <a:srgbClr val="0066FF"/>
                    </a:solidFill>
                    <a:latin typeface="Comic Sans MS" panose="030F0702030302020204" pitchFamily="66" charset="0"/>
                  </a:rPr>
                  <a:t>#mistakes by the algorithm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66FF"/>
                        </a:solidFill>
                        <a:latin typeface="Cambria Math"/>
                      </a:rPr>
                      <m:t>≤(2+</m:t>
                    </m:r>
                    <m:r>
                      <a:rPr lang="en-US" b="0" i="1" smtClean="0">
                        <a:solidFill>
                          <a:srgbClr val="0066FF"/>
                        </a:solidFill>
                        <a:latin typeface="Cambria Math"/>
                      </a:rPr>
                      <m:t>𝜀</m:t>
                    </m:r>
                    <m:r>
                      <a:rPr lang="en-US" b="0" i="1" smtClean="0">
                        <a:solidFill>
                          <a:srgbClr val="0066FF"/>
                        </a:solidFill>
                        <a:latin typeface="Cambria Math"/>
                      </a:rPr>
                      <m:t>)⋅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0066FF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66FF"/>
                            </a:solidFill>
                            <a:latin typeface="Cambria Math"/>
                          </a:rPr>
                          <m:t>𝑀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66FF"/>
                            </a:solidFill>
                            <a:latin typeface="Cambria Math"/>
                          </a:rPr>
                          <m:t>⋆</m:t>
                        </m:r>
                      </m:sup>
                    </m:sSup>
                    <m:r>
                      <a:rPr lang="en-US" b="0" i="1" smtClean="0">
                        <a:solidFill>
                          <a:srgbClr val="0066FF"/>
                        </a:solidFill>
                        <a:latin typeface="Cambria Math"/>
                      </a:rPr>
                      <m:t>+</m:t>
                    </m:r>
                    <m:r>
                      <a:rPr lang="en-US" b="0" i="1" smtClean="0">
                        <a:solidFill>
                          <a:srgbClr val="0066FF"/>
                        </a:solidFill>
                        <a:latin typeface="Cambria Math"/>
                      </a:rPr>
                      <m:t>𝑂</m:t>
                    </m:r>
                    <m:r>
                      <a:rPr lang="en-US" b="0" i="1" smtClean="0">
                        <a:solidFill>
                          <a:srgbClr val="0066FF"/>
                        </a:solidFill>
                        <a:latin typeface="Cambria Math"/>
                      </a:rPr>
                      <m:t>(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0066FF"/>
                            </a:solidFill>
                            <a:latin typeface="Cambria Math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b="0" i="1" smtClean="0">
                                <a:solidFill>
                                  <a:srgbClr val="0066FF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0066FF"/>
                                </a:solidFill>
                                <a:latin typeface="Cambria Math"/>
                              </a:rPr>
                              <m:t>log</m:t>
                            </m:r>
                          </m:fName>
                          <m:e>
                            <m:r>
                              <a:rPr lang="en-US" b="0" i="1" smtClean="0">
                                <a:solidFill>
                                  <a:srgbClr val="0066FF"/>
                                </a:solidFill>
                                <a:latin typeface="Cambria Math"/>
                              </a:rPr>
                              <m:t>𝑁</m:t>
                            </m:r>
                          </m:e>
                        </m:func>
                      </m:num>
                      <m:den>
                        <m:r>
                          <a:rPr lang="en-US" b="0" i="1" smtClean="0">
                            <a:solidFill>
                              <a:srgbClr val="0066FF"/>
                            </a:solidFill>
                            <a:latin typeface="Cambria Math"/>
                          </a:rPr>
                          <m:t>𝜀</m:t>
                        </m:r>
                      </m:den>
                    </m:f>
                    <m:r>
                      <a:rPr lang="en-US" b="0" i="1" smtClean="0">
                        <a:solidFill>
                          <a:srgbClr val="0066FF"/>
                        </a:solidFill>
                        <a:latin typeface="Cambria Math"/>
                      </a:rPr>
                      <m:t>)</m:t>
                    </m:r>
                  </m:oMath>
                </a14:m>
                <a:endParaRPr lang="en-US" dirty="0">
                  <a:solidFill>
                    <a:srgbClr val="0066FF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818" y="5155093"/>
                <a:ext cx="6317755" cy="498663"/>
              </a:xfrm>
              <a:prstGeom prst="rect">
                <a:avLst/>
              </a:prstGeom>
              <a:blipFill rotWithShape="1">
                <a:blip r:embed="rId4"/>
                <a:stretch>
                  <a:fillRect l="-771" b="-86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Arrow Connector 23"/>
          <p:cNvCxnSpPr/>
          <p:nvPr/>
        </p:nvCxnSpPr>
        <p:spPr>
          <a:xfrm flipH="1" flipV="1">
            <a:off x="4937053" y="5651931"/>
            <a:ext cx="381000" cy="6212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888396" y="6271710"/>
            <a:ext cx="26805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Can we improve this further ?</a:t>
            </a:r>
            <a:endParaRPr lang="en-US" sz="1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3072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0" grpId="0"/>
      <p:bldP spid="23" grpId="0"/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Comic Sans MS" pitchFamily="66" charset="0"/>
              </a:rPr>
              <a:t>Another Idea…</a:t>
            </a:r>
            <a:endParaRPr lang="en-US" sz="3600" dirty="0">
              <a:latin typeface="Comic Sans MS" pitchFamily="66" charset="0"/>
            </a:endParaRPr>
          </a:p>
        </p:txBody>
      </p:sp>
      <p:sp>
        <p:nvSpPr>
          <p:cNvPr id="5" name="AutoShape 6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8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10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12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15" descr="The Weather Network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8" descr="Image result for the weather network logo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21" descr="Weather forecasting Severe weather Rain Storm, light rain, text, weather  Forecasting, logo png | PNGWing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23" descr="Weather forecasting Severe weather Rain Storm, light rain, text, weather  Forecasting, logo png | PNGWing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The Secret History of the Google Logo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460374" y="1600200"/>
                <a:ext cx="813235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0066FF"/>
                    </a:solidFill>
                    <a:latin typeface="Comic Sans MS" panose="030F0702030302020204" pitchFamily="66" charset="0"/>
                  </a:rPr>
                  <a:t>Thm</a:t>
                </a:r>
                <a:r>
                  <a:rPr lang="en-US" dirty="0" smtClean="0">
                    <a:solidFill>
                      <a:srgbClr val="0066FF"/>
                    </a:solidFill>
                    <a:latin typeface="Comic Sans MS" panose="030F0702030302020204" pitchFamily="66" charset="0"/>
                  </a:rPr>
                  <a:t>: </a:t>
                </a:r>
                <a:r>
                  <a:rPr lang="en-US" dirty="0" smtClean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There cannot be a deterministic algorithm with number of mistakes </a:t>
                </a:r>
              </a:p>
              <a:p>
                <a:r>
                  <a:rPr lang="en-US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</a:t>
                </a:r>
                <a:r>
                  <a:rPr lang="en-US" dirty="0" smtClean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        less than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/>
                      </a:rPr>
                      <m:t>2⋅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𝑀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⋆</m:t>
                        </m:r>
                      </m:sup>
                    </m:sSup>
                  </m:oMath>
                </a14:m>
                <a:endParaRPr lang="en-US" dirty="0">
                  <a:solidFill>
                    <a:srgbClr val="0066FF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374" y="1600200"/>
                <a:ext cx="8132354" cy="646331"/>
              </a:xfrm>
              <a:prstGeom prst="rect">
                <a:avLst/>
              </a:prstGeom>
              <a:blipFill rotWithShape="1">
                <a:blip r:embed="rId2"/>
                <a:stretch>
                  <a:fillRect l="-675" t="-3774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493505" y="2895600"/>
            <a:ext cx="5508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66FF"/>
                </a:solidFill>
                <a:latin typeface="Comic Sans MS" panose="030F0702030302020204" pitchFamily="66" charset="0"/>
              </a:rPr>
              <a:t>How to do better ?? </a:t>
            </a:r>
            <a:r>
              <a:rPr lang="en-US" dirty="0" smtClean="0">
                <a:latin typeface="Comic Sans MS" panose="030F0702030302020204" pitchFamily="66" charset="0"/>
              </a:rPr>
              <a:t>(recall the stocks example…)</a:t>
            </a:r>
            <a:endParaRPr lang="en-US" dirty="0">
              <a:solidFill>
                <a:srgbClr val="0066FF"/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3504" y="3581400"/>
            <a:ext cx="3222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66FF"/>
                </a:solidFill>
                <a:latin typeface="Comic Sans MS" panose="030F0702030302020204" pitchFamily="66" charset="0"/>
              </a:rPr>
              <a:t>Use “mixture” of experts ??</a:t>
            </a:r>
            <a:endParaRPr lang="en-US" dirty="0">
              <a:solidFill>
                <a:srgbClr val="0066FF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/>
              <p:cNvSpPr txBox="1"/>
              <p:nvPr/>
            </p:nvSpPr>
            <p:spPr>
              <a:xfrm>
                <a:off x="917575" y="4229963"/>
                <a:ext cx="8051435" cy="17543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Comic Sans MS" panose="030F0702030302020204" pitchFamily="66" charset="0"/>
                  </a:rPr>
                  <a:t>Maintain a weight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>
                    <a:latin typeface="Comic Sans MS" panose="030F0702030302020204" pitchFamily="66" charset="0"/>
                  </a:rPr>
                  <a:t> of each expert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>
                    <a:latin typeface="Comic Sans MS" panose="030F0702030302020204" pitchFamily="66" charset="0"/>
                  </a:rPr>
                  <a:t> (initialized to 1)</a:t>
                </a:r>
                <a:endParaRPr lang="en-US" dirty="0" smtClean="0">
                  <a:latin typeface="Comic Sans MS" panose="030F0702030302020204" pitchFamily="66" charset="0"/>
                </a:endParaRPr>
              </a:p>
              <a:p>
                <a:endParaRPr lang="en-US" dirty="0">
                  <a:latin typeface="Comic Sans MS" panose="030F0702030302020204" pitchFamily="66" charset="0"/>
                </a:endParaRPr>
              </a:p>
              <a:p>
                <a:r>
                  <a:rPr lang="en-US" dirty="0" smtClean="0">
                    <a:latin typeface="Comic Sans MS" panose="030F0702030302020204" pitchFamily="66" charset="0"/>
                  </a:rPr>
                  <a:t>At each time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𝑡</m:t>
                    </m:r>
                    <m:r>
                      <a:rPr lang="en-US" b="0" i="1" smtClean="0">
                        <a:latin typeface="Cambria Math"/>
                      </a:rPr>
                      <m:t>,</m:t>
                    </m:r>
                  </m:oMath>
                </a14:m>
                <a:r>
                  <a:rPr lang="en-US" dirty="0" smtClean="0">
                    <a:latin typeface="Comic Sans MS" panose="030F0702030302020204" pitchFamily="66" charset="0"/>
                  </a:rPr>
                  <a:t>  </a:t>
                </a:r>
                <a:r>
                  <a:rPr lang="en-US" dirty="0" smtClean="0">
                    <a:latin typeface="Comic Sans MS" panose="030F0702030302020204" pitchFamily="66" charset="0"/>
                  </a:rPr>
                  <a:t>pick an expert with </a:t>
                </a:r>
                <a:r>
                  <a:rPr lang="en-US" dirty="0" smtClean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probability proportional to its weight</a:t>
                </a:r>
                <a:endParaRPr lang="en-US" dirty="0" smtClean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r>
                  <a:rPr lang="en-US" dirty="0" smtClean="0">
                    <a:latin typeface="Comic Sans MS" panose="030F0702030302020204" pitchFamily="66" charset="0"/>
                  </a:rPr>
                  <a:t>             </a:t>
                </a:r>
              </a:p>
              <a:p>
                <a:r>
                  <a:rPr lang="en-US" dirty="0" smtClean="0">
                    <a:latin typeface="Comic Sans MS" panose="030F0702030302020204" pitchFamily="66" charset="0"/>
                  </a:rPr>
                  <a:t>If an expert makes a mistake, </a:t>
                </a:r>
                <a:r>
                  <a:rPr lang="en-US" dirty="0" smtClean="0">
                    <a:latin typeface="Comic Sans MS" panose="030F0702030302020204" pitchFamily="66" charset="0"/>
                  </a:rPr>
                  <a:t>reduce its weight</a:t>
                </a:r>
                <a:r>
                  <a:rPr lang="en-US" dirty="0">
                    <a:latin typeface="Comic Sans MS" panose="030F0702030302020204" pitchFamily="66" charset="0"/>
                  </a:rPr>
                  <a:t> </a:t>
                </a:r>
                <a:r>
                  <a:rPr lang="en-US" dirty="0" smtClean="0">
                    <a:latin typeface="Comic Sans MS" panose="030F0702030302020204" pitchFamily="66" charset="0"/>
                  </a:rPr>
                  <a:t>by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(1−</m:t>
                    </m:r>
                    <m:r>
                      <a:rPr lang="en-US" b="0" i="1" smtClean="0">
                        <a:latin typeface="Cambria Math"/>
                      </a:rPr>
                      <m:t>𝜀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>
                    <a:latin typeface="Comic Sans MS" panose="030F0702030302020204" pitchFamily="66" charset="0"/>
                  </a:rPr>
                  <a:t> factor</a:t>
                </a:r>
              </a:p>
              <a:p>
                <a:endParaRPr lang="en-US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575" y="4229963"/>
                <a:ext cx="8051435" cy="1754326"/>
              </a:xfrm>
              <a:prstGeom prst="rect">
                <a:avLst/>
              </a:prstGeom>
              <a:blipFill rotWithShape="1">
                <a:blip r:embed="rId3"/>
                <a:stretch>
                  <a:fillRect l="-682" t="-1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/>
              <p:cNvSpPr txBox="1"/>
              <p:nvPr/>
            </p:nvSpPr>
            <p:spPr>
              <a:xfrm>
                <a:off x="493504" y="5791200"/>
                <a:ext cx="6745496" cy="1052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rgbClr val="0066FF"/>
                    </a:solidFill>
                    <a:latin typeface="Comic Sans MS" panose="030F0702030302020204" pitchFamily="66" charset="0"/>
                  </a:rPr>
                  <a:t>Thm</a:t>
                </a:r>
                <a:r>
                  <a:rPr lang="en-US" dirty="0" smtClean="0">
                    <a:solidFill>
                      <a:srgbClr val="0066FF"/>
                    </a:solidFill>
                    <a:latin typeface="Comic Sans MS" panose="030F0702030302020204" pitchFamily="66" charset="0"/>
                  </a:rPr>
                  <a:t>: </a:t>
                </a:r>
                <a:r>
                  <a:rPr lang="en-US" dirty="0" smtClean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Expected number of mistakes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66FF"/>
                        </a:solidFill>
                        <a:latin typeface="Cambria Math"/>
                      </a:rPr>
                      <m:t>≤(</m:t>
                    </m:r>
                    <m:r>
                      <a:rPr lang="en-US" b="0" i="1" smtClean="0">
                        <a:solidFill>
                          <a:srgbClr val="0066FF"/>
                        </a:solidFill>
                        <a:latin typeface="Cambria Math"/>
                      </a:rPr>
                      <m:t>1</m:t>
                    </m:r>
                    <m:r>
                      <a:rPr lang="en-US" i="1">
                        <a:solidFill>
                          <a:srgbClr val="0066FF"/>
                        </a:solidFill>
                        <a:latin typeface="Cambria Math"/>
                      </a:rPr>
                      <m:t>+</m:t>
                    </m:r>
                    <m:r>
                      <a:rPr lang="en-US" i="1">
                        <a:solidFill>
                          <a:srgbClr val="0066FF"/>
                        </a:solidFill>
                        <a:latin typeface="Cambria Math"/>
                      </a:rPr>
                      <m:t>𝜀</m:t>
                    </m:r>
                    <m:r>
                      <a:rPr lang="en-US" i="1">
                        <a:solidFill>
                          <a:srgbClr val="0066FF"/>
                        </a:solidFill>
                        <a:latin typeface="Cambria Math"/>
                      </a:rPr>
                      <m:t>)⋅</m:t>
                    </m:r>
                    <m:sSup>
                      <m:sSupPr>
                        <m:ctrlPr>
                          <a:rPr lang="en-US" i="1">
                            <a:solidFill>
                              <a:srgbClr val="0066FF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0066FF"/>
                            </a:solidFill>
                            <a:latin typeface="Cambria Math"/>
                          </a:rPr>
                          <m:t>𝑀</m:t>
                        </m:r>
                      </m:e>
                      <m:sup>
                        <m:r>
                          <a:rPr lang="en-US" i="1">
                            <a:solidFill>
                              <a:srgbClr val="0066FF"/>
                            </a:solidFill>
                            <a:latin typeface="Cambria Math"/>
                          </a:rPr>
                          <m:t>⋆</m:t>
                        </m:r>
                      </m:sup>
                    </m:sSup>
                    <m:r>
                      <a:rPr lang="en-US" i="1">
                        <a:solidFill>
                          <a:srgbClr val="0066FF"/>
                        </a:solidFill>
                        <a:latin typeface="Cambria Math"/>
                      </a:rPr>
                      <m:t>+</m:t>
                    </m:r>
                    <m:r>
                      <a:rPr lang="en-US" i="1">
                        <a:solidFill>
                          <a:srgbClr val="0066FF"/>
                        </a:solidFill>
                        <a:latin typeface="Cambria Math"/>
                      </a:rPr>
                      <m:t>𝑂</m:t>
                    </m:r>
                    <m:r>
                      <a:rPr lang="en-US" i="1">
                        <a:solidFill>
                          <a:srgbClr val="0066FF"/>
                        </a:solidFill>
                        <a:latin typeface="Cambria Math"/>
                      </a:rPr>
                      <m:t>(</m:t>
                    </m:r>
                    <m:f>
                      <m:fPr>
                        <m:ctrlPr>
                          <a:rPr lang="en-US" i="1">
                            <a:solidFill>
                              <a:srgbClr val="0066FF"/>
                            </a:solidFill>
                            <a:latin typeface="Cambria Math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i="1">
                                <a:solidFill>
                                  <a:srgbClr val="0066FF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rgbClr val="0066FF"/>
                                </a:solidFill>
                                <a:latin typeface="Cambria Math"/>
                              </a:rPr>
                              <m:t>log</m:t>
                            </m:r>
                          </m:fName>
                          <m:e>
                            <m:r>
                              <a:rPr lang="en-US" i="1">
                                <a:solidFill>
                                  <a:srgbClr val="0066FF"/>
                                </a:solidFill>
                                <a:latin typeface="Cambria Math"/>
                              </a:rPr>
                              <m:t>𝑁</m:t>
                            </m:r>
                          </m:e>
                        </m:func>
                      </m:num>
                      <m:den>
                        <m:r>
                          <a:rPr lang="en-US" i="1">
                            <a:solidFill>
                              <a:srgbClr val="0066FF"/>
                            </a:solidFill>
                            <a:latin typeface="Cambria Math"/>
                          </a:rPr>
                          <m:t>𝜀</m:t>
                        </m:r>
                      </m:den>
                    </m:f>
                    <m:r>
                      <a:rPr lang="en-US" i="1">
                        <a:solidFill>
                          <a:srgbClr val="0066FF"/>
                        </a:solidFill>
                        <a:latin typeface="Cambria Math"/>
                      </a:rPr>
                      <m:t>)</m:t>
                    </m:r>
                  </m:oMath>
                </a14:m>
                <a:endParaRPr lang="en-US" dirty="0">
                  <a:solidFill>
                    <a:srgbClr val="0066FF"/>
                  </a:solidFill>
                  <a:latin typeface="Comic Sans MS" panose="030F0702030302020204" pitchFamily="66" charset="0"/>
                </a:endParaRPr>
              </a:p>
              <a:p>
                <a:endParaRPr lang="en-US" dirty="0" smtClean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</a:t>
                </a:r>
                <a:r>
                  <a:rPr lang="en-US" dirty="0" smtClean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        </a:t>
                </a:r>
                <a:endParaRPr lang="en-US" dirty="0">
                  <a:solidFill>
                    <a:srgbClr val="0066FF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504" y="5791200"/>
                <a:ext cx="6745496" cy="1052660"/>
              </a:xfrm>
              <a:prstGeom prst="rect">
                <a:avLst/>
              </a:prstGeom>
              <a:blipFill rotWithShape="1">
                <a:blip r:embed="rId4"/>
                <a:stretch>
                  <a:fillRect l="-8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078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9" grpId="0"/>
      <p:bldP spid="21" grpId="0"/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Comic Sans MS" pitchFamily="66" charset="0"/>
              </a:rPr>
              <a:t>Other issues…</a:t>
            </a:r>
            <a:endParaRPr lang="en-US" sz="3600" dirty="0">
              <a:latin typeface="Comic Sans MS" pitchFamily="66" charset="0"/>
            </a:endParaRPr>
          </a:p>
        </p:txBody>
      </p:sp>
      <p:sp>
        <p:nvSpPr>
          <p:cNvPr id="5" name="AutoShape 6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8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10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12" descr="The Weather Channel India (@weatherindia) / Twit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15" descr="The Weather Network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8" descr="Image result for the weather network logo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21" descr="Weather forecasting Severe weather Rain Storm, light rain, text, weather  Forecasting, logo png | PNGWing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23" descr="Weather forecasting Severe weather Rain Storm, light rain, text, weather  Forecasting, logo png | PNGWing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2" descr="The Secret History of the Google Logo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460375" y="2057400"/>
            <a:ext cx="19127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66FF"/>
                </a:solidFill>
                <a:latin typeface="Comic Sans MS" panose="030F0702030302020204" pitchFamily="66" charset="0"/>
              </a:rPr>
              <a:t>Regret bounds…</a:t>
            </a:r>
            <a:endParaRPr lang="en-US" dirty="0">
              <a:solidFill>
                <a:srgbClr val="0066FF"/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3504" y="2819400"/>
            <a:ext cx="73003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66FF"/>
                </a:solidFill>
                <a:latin typeface="Comic Sans MS" panose="030F0702030302020204" pitchFamily="66" charset="0"/>
              </a:rPr>
              <a:t>What if the problem requires more than binary decision making ??</a:t>
            </a:r>
            <a:endParaRPr lang="en-US" dirty="0">
              <a:solidFill>
                <a:srgbClr val="0066FF"/>
              </a:solidFill>
              <a:latin typeface="Comic Sans MS" panose="030F0702030302020204" pitchFamily="66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93505" y="3482009"/>
            <a:ext cx="67454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66FF"/>
                </a:solidFill>
                <a:latin typeface="Comic Sans MS" panose="030F0702030302020204" pitchFamily="66" charset="0"/>
              </a:rPr>
              <a:t>What happens when there are infinite number of experts ??</a:t>
            </a:r>
            <a:endParaRPr lang="en-US" dirty="0">
              <a:solidFill>
                <a:srgbClr val="0066FF"/>
              </a:solidFill>
              <a:latin typeface="Comic Sans MS" panose="030F0702030302020204" pitchFamily="66" charset="0"/>
            </a:endParaRPr>
          </a:p>
          <a:p>
            <a:endParaRPr lang="en-US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       </a:t>
            </a:r>
            <a:endParaRPr lang="en-US" dirty="0">
              <a:solidFill>
                <a:srgbClr val="0066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3728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9" grpId="0"/>
      <p:bldP spid="2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ADMINISTRATOR@XOBAIJSFUVWXY5K9" val="2824"/>
  <p:tag name="FIRSTANUPAMG@ELEPUANFUVWXY5M7" val="2847"/>
  <p:tag name="ACCESSLIST" val=""/>
  <p:tag name="FIRSTANUPAM@XOBAIJSFUVWXY5K9" val="3150"/>
  <p:tag name="FIRSTANUPAM@9D8TGDOO4CHFJLOZ" val="383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BD1B87FA20D74F805454A84CB37D19" ma:contentTypeVersion="12" ma:contentTypeDescription="Create a new document." ma:contentTypeScope="" ma:versionID="b3aab38e53307495d55dcea606513c2a">
  <xsd:schema xmlns:xsd="http://www.w3.org/2001/XMLSchema" xmlns:xs="http://www.w3.org/2001/XMLSchema" xmlns:p="http://schemas.microsoft.com/office/2006/metadata/properties" xmlns:ns2="eceaad15-51e6-4f0f-be5a-517d78bdd32e" xmlns:ns3="b102b131-f248-4a7c-b513-77cc4bec1dc8" targetNamespace="http://schemas.microsoft.com/office/2006/metadata/properties" ma:root="true" ma:fieldsID="852e4504117930b7d1cffdfe8bdf5282" ns2:_="" ns3:_="">
    <xsd:import namespace="eceaad15-51e6-4f0f-be5a-517d78bdd32e"/>
    <xsd:import namespace="b102b131-f248-4a7c-b513-77cc4bec1dc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eaad15-51e6-4f0f-be5a-517d78bdd32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fde4b83-6607-4aa8-b6b8-0b0697aed13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02b131-f248-4a7c-b513-77cc4bec1dc8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b7e39f0-5316-4cf2-a2c8-c55b3789a6ca}" ma:internalName="TaxCatchAll" ma:showField="CatchAllData" ma:web="b102b131-f248-4a7c-b513-77cc4bec1dc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ceaad15-51e6-4f0f-be5a-517d78bdd32e">
      <Terms xmlns="http://schemas.microsoft.com/office/infopath/2007/PartnerControls"/>
    </lcf76f155ced4ddcb4097134ff3c332f>
    <TaxCatchAll xmlns="b102b131-f248-4a7c-b513-77cc4bec1dc8" xsi:nil="true"/>
  </documentManagement>
</p:properties>
</file>

<file path=customXml/itemProps1.xml><?xml version="1.0" encoding="utf-8"?>
<ds:datastoreItem xmlns:ds="http://schemas.openxmlformats.org/officeDocument/2006/customXml" ds:itemID="{1DFAB6AD-E7B9-4274-9F37-6CD535CBE7E4}"/>
</file>

<file path=customXml/itemProps2.xml><?xml version="1.0" encoding="utf-8"?>
<ds:datastoreItem xmlns:ds="http://schemas.openxmlformats.org/officeDocument/2006/customXml" ds:itemID="{E841A550-51FE-43A7-AF00-54641B94AB21}"/>
</file>

<file path=customXml/itemProps3.xml><?xml version="1.0" encoding="utf-8"?>
<ds:datastoreItem xmlns:ds="http://schemas.openxmlformats.org/officeDocument/2006/customXml" ds:itemID="{2543D1FC-740A-4A80-8052-BAE608804770}"/>
</file>

<file path=docProps/app.xml><?xml version="1.0" encoding="utf-8"?>
<Properties xmlns="http://schemas.openxmlformats.org/officeDocument/2006/extended-properties" xmlns:vt="http://schemas.openxmlformats.org/officeDocument/2006/docPropsVTypes">
  <TotalTime>8357</TotalTime>
  <Words>1112</Words>
  <Application>Microsoft Office PowerPoint</Application>
  <PresentationFormat>On-screen Show (4:3)</PresentationFormat>
  <Paragraphs>135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Wingdings</vt:lpstr>
      <vt:lpstr>Cambria Math</vt:lpstr>
      <vt:lpstr>Calibri</vt:lpstr>
      <vt:lpstr>Comic Sans MS</vt:lpstr>
      <vt:lpstr>Office Theme</vt:lpstr>
      <vt:lpstr>Learning with Experts</vt:lpstr>
      <vt:lpstr>Multiple experts </vt:lpstr>
      <vt:lpstr>Multiple experts </vt:lpstr>
      <vt:lpstr>Multiple experts </vt:lpstr>
      <vt:lpstr>Linear Regression</vt:lpstr>
      <vt:lpstr>Linear Regression…online learning</vt:lpstr>
      <vt:lpstr>Linear Classification</vt:lpstr>
      <vt:lpstr>Linear Classification</vt:lpstr>
      <vt:lpstr>Abstract Problem</vt:lpstr>
      <vt:lpstr>Abstract Problem</vt:lpstr>
      <vt:lpstr>Learning from experts</vt:lpstr>
      <vt:lpstr>Majority Voting</vt:lpstr>
      <vt:lpstr>Majority Voting</vt:lpstr>
      <vt:lpstr>Halving Algorithm</vt:lpstr>
      <vt:lpstr>Halving Algorithm</vt:lpstr>
      <vt:lpstr>Another Idea…</vt:lpstr>
      <vt:lpstr>Other issues…</vt:lpstr>
    </vt:vector>
  </TitlesOfParts>
  <Company>CMU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Stochastic Online Algorithms</dc:title>
  <dc:creator>anupam</dc:creator>
  <cp:lastModifiedBy>amitk</cp:lastModifiedBy>
  <cp:revision>961</cp:revision>
  <dcterms:created xsi:type="dcterms:W3CDTF">2007-09-25T17:50:44Z</dcterms:created>
  <dcterms:modified xsi:type="dcterms:W3CDTF">2022-12-06T05:27:25Z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0x0101007ABD1B87FA20D74F805454A84CB37D19</vt:lpwstr>
  </property>
</Properties>
</file>